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75" r:id="rId8"/>
    <p:sldId id="262" r:id="rId9"/>
    <p:sldId id="263" r:id="rId10"/>
    <p:sldId id="265" r:id="rId11"/>
    <p:sldId id="266" r:id="rId12"/>
    <p:sldId id="267" r:id="rId13"/>
    <p:sldId id="268" r:id="rId14"/>
    <p:sldId id="269" r:id="rId15"/>
    <p:sldId id="272" r:id="rId16"/>
    <p:sldId id="273" r:id="rId17"/>
    <p:sldId id="274" r:id="rId18"/>
    <p:sldId id="270" r:id="rId19"/>
    <p:sldId id="276" r:id="rId20"/>
    <p:sldId id="27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4660"/>
  </p:normalViewPr>
  <p:slideViewPr>
    <p:cSldViewPr snapToGrid="0" snapToObjects="1">
      <p:cViewPr varScale="1">
        <p:scale>
          <a:sx n="114" d="100"/>
          <a:sy n="114" d="100"/>
        </p:scale>
        <p:origin x="1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al__ma_Sayfas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Başarı sırası</c:v>
                </c:pt>
              </c:strCache>
            </c:strRef>
          </c:tx>
          <c:spPr>
            <a:ln w="28575">
              <a:solidFill>
                <a:srgbClr val="143460"/>
              </a:solidFill>
            </a:ln>
          </c:spPr>
          <c:marker>
            <c:spPr>
              <a:solidFill>
                <a:srgbClr val="56BECC"/>
              </a:solidFill>
            </c:spPr>
          </c:marker>
          <c:cat>
            <c:strRef>
              <c:f>Sheet1!$A$2:$A$6</c:f>
              <c:strCache>
                <c:ptCount val="5"/>
                <c:pt idx="0">
                  <c:v>2022</c:v>
                </c:pt>
                <c:pt idx="1">
                  <c:v>2023</c:v>
                </c:pt>
                <c:pt idx="2">
                  <c:v>2024</c:v>
                </c:pt>
                <c:pt idx="3">
                  <c:v>2025</c:v>
                </c:pt>
                <c:pt idx="4">
                  <c:v>2026</c:v>
                </c:pt>
              </c:strCache>
            </c:strRef>
          </c:cat>
          <c:val>
            <c:numRef>
              <c:f>Sheet1!$B$2:$B$6</c:f>
              <c:numCache>
                <c:formatCode>General</c:formatCode>
                <c:ptCount val="5"/>
                <c:pt idx="0">
                  <c:v>97065</c:v>
                </c:pt>
                <c:pt idx="1">
                  <c:v>80542</c:v>
                </c:pt>
                <c:pt idx="2">
                  <c:v>81460</c:v>
                </c:pt>
                <c:pt idx="3">
                  <c:v>71856</c:v>
                </c:pt>
                <c:pt idx="4">
                  <c:v>77376</c:v>
                </c:pt>
              </c:numCache>
            </c:numRef>
          </c:val>
          <c:smooth val="0"/>
          <c:extLst>
            <c:ext xmlns:c16="http://schemas.microsoft.com/office/drawing/2014/chart" uri="{C3380CC4-5D6E-409C-BE32-E72D297353CC}">
              <c16:uniqueId val="{00000000-718F-4D54-937C-4B742498A328}"/>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t"/>
        <c:numFmt formatCode="General" sourceLinked="0"/>
        <c:majorTickMark val="out"/>
        <c:minorTickMark val="none"/>
        <c:tickLblPos val="nextTo"/>
        <c:txPr>
          <a:bodyPr/>
          <a:lstStyle/>
          <a:p>
            <a:pPr>
              <a:defRPr sz="1000"/>
            </a:pPr>
            <a:endParaRPr lang="tr-TR"/>
          </a:p>
        </c:txPr>
        <c:crossAx val="2140495176"/>
        <c:crosses val="autoZero"/>
        <c:auto val="1"/>
        <c:lblAlgn val="ctr"/>
        <c:lblOffset val="100"/>
        <c:noMultiLvlLbl val="0"/>
      </c:catAx>
      <c:valAx>
        <c:axId val="2140495176"/>
        <c:scaling>
          <c:orientation val="maxMin"/>
        </c:scaling>
        <c:delete val="0"/>
        <c:axPos val="l"/>
        <c:majorGridlines/>
        <c:numFmt formatCode="General" sourceLinked="1"/>
        <c:majorTickMark val="out"/>
        <c:minorTickMark val="none"/>
        <c:tickLblPos val="nextTo"/>
        <c:txPr>
          <a:bodyPr/>
          <a:lstStyle/>
          <a:p>
            <a:pPr>
              <a:defRPr sz="900"/>
            </a:pPr>
            <a:endParaRPr lang="tr-TR"/>
          </a:p>
        </c:txPr>
        <c:crossAx val="2118791784"/>
        <c:crosses val="autoZero"/>
        <c:crossBetween val="between"/>
      </c:valAx>
    </c:plotArea>
    <c:plotVisOnly val="1"/>
    <c:dispBlanksAs val="gap"/>
    <c:showDLblsOverMax val="0"/>
  </c:chart>
  <c:txPr>
    <a:bodyPr/>
    <a:lstStyle/>
    <a:p>
      <a:pPr>
        <a:defRPr sz="1800"/>
      </a:pPr>
      <a:endParaRPr lang="tr-TR"/>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85894" y="538646"/>
            <a:ext cx="11618752" cy="4462760"/>
          </a:xfrm>
          <a:prstGeom prst="rect">
            <a:avLst/>
          </a:prstGeom>
          <a:noFill/>
        </p:spPr>
        <p:txBody>
          <a:bodyPr wrap="square" lIns="0" rIns="0">
            <a:spAutoFit/>
          </a:bodyPr>
          <a:lstStyle/>
          <a:p>
            <a:pPr algn="ctr"/>
            <a:r>
              <a:rPr lang="tr-TR" sz="3200" dirty="0">
                <a:solidFill>
                  <a:srgbClr val="FFFFFF"/>
                </a:solidFill>
                <a:latin typeface="Aptos"/>
              </a:rPr>
              <a:t>Bursa Uludağ Üniversitesi </a:t>
            </a:r>
          </a:p>
          <a:p>
            <a:pPr algn="ctr"/>
            <a:r>
              <a:rPr lang="tr-TR" sz="3200" dirty="0" smtClean="0">
                <a:solidFill>
                  <a:srgbClr val="FFFFFF"/>
                </a:solidFill>
                <a:latin typeface="Aptos"/>
              </a:rPr>
              <a:t>Eğitim </a:t>
            </a:r>
            <a:r>
              <a:rPr lang="tr-TR" sz="3200" dirty="0">
                <a:solidFill>
                  <a:srgbClr val="FFFFFF"/>
                </a:solidFill>
                <a:latin typeface="Aptos"/>
              </a:rPr>
              <a:t>Fakültesi
</a:t>
            </a:r>
            <a:r>
              <a:rPr lang="tr-TR" sz="3200" dirty="0" smtClean="0">
                <a:solidFill>
                  <a:srgbClr val="FFFFFF"/>
                </a:solidFill>
                <a:latin typeface="Aptos"/>
              </a:rPr>
              <a:t>Eğitim Bilimleri Bölümü</a:t>
            </a:r>
          </a:p>
          <a:p>
            <a:pPr algn="ctr"/>
            <a:endParaRPr lang="tr-TR" sz="3200" dirty="0">
              <a:solidFill>
                <a:srgbClr val="FFFFFF"/>
              </a:solidFill>
              <a:latin typeface="Aptos"/>
            </a:endParaRPr>
          </a:p>
          <a:p>
            <a:pPr algn="ctr"/>
            <a:endParaRPr lang="tr-TR" sz="3000" b="1" dirty="0" smtClean="0">
              <a:solidFill>
                <a:srgbClr val="FFFFFF"/>
              </a:solidFill>
              <a:latin typeface="Aptos"/>
            </a:endParaRPr>
          </a:p>
          <a:p>
            <a:pPr algn="ctr"/>
            <a:r>
              <a:rPr sz="3600" b="1" dirty="0" smtClean="0">
                <a:solidFill>
                  <a:srgbClr val="FFFFFF"/>
                </a:solidFill>
                <a:latin typeface="Aptos"/>
              </a:rPr>
              <a:t>REHBERLİK </a:t>
            </a:r>
            <a:r>
              <a:rPr sz="3600" b="1" dirty="0">
                <a:solidFill>
                  <a:srgbClr val="FFFFFF"/>
                </a:solidFill>
                <a:latin typeface="Aptos"/>
              </a:rPr>
              <a:t>VE </a:t>
            </a:r>
            <a:r>
              <a:rPr sz="3600" b="1" dirty="0" smtClean="0">
                <a:solidFill>
                  <a:srgbClr val="FFFFFF"/>
                </a:solidFill>
                <a:latin typeface="Aptos"/>
              </a:rPr>
              <a:t>PSİKOLOJİK</a:t>
            </a:r>
            <a:r>
              <a:rPr lang="tr-TR" sz="3600" b="1" dirty="0" smtClean="0">
                <a:solidFill>
                  <a:srgbClr val="FFFFFF"/>
                </a:solidFill>
                <a:latin typeface="Aptos"/>
              </a:rPr>
              <a:t> </a:t>
            </a:r>
            <a:r>
              <a:rPr sz="3600" b="1" dirty="0" smtClean="0">
                <a:solidFill>
                  <a:srgbClr val="FFFFFF"/>
                </a:solidFill>
                <a:latin typeface="Aptos"/>
              </a:rPr>
              <a:t>DANIŞMANLIK</a:t>
            </a:r>
            <a:endParaRPr lang="tr-TR" sz="3600" b="1" dirty="0" smtClean="0">
              <a:solidFill>
                <a:srgbClr val="FFFFFF"/>
              </a:solidFill>
              <a:latin typeface="Aptos"/>
            </a:endParaRPr>
          </a:p>
          <a:p>
            <a:pPr algn="ctr"/>
            <a:endParaRPr lang="tr-TR" sz="3000" b="1" dirty="0" smtClean="0">
              <a:solidFill>
                <a:srgbClr val="FFFFFF"/>
              </a:solidFill>
              <a:latin typeface="Aptos"/>
            </a:endParaRPr>
          </a:p>
          <a:p>
            <a:pPr algn="ctr"/>
            <a:endParaRPr lang="tr-TR" sz="3000" b="1" dirty="0">
              <a:solidFill>
                <a:srgbClr val="FFFFFF"/>
              </a:solidFill>
              <a:latin typeface="Aptos"/>
            </a:endParaRPr>
          </a:p>
          <a:p>
            <a:pPr algn="ctr"/>
            <a:r>
              <a:rPr lang="tr-TR" sz="3000" b="1" dirty="0" smtClean="0">
                <a:solidFill>
                  <a:srgbClr val="FFFFFF"/>
                </a:solidFill>
                <a:latin typeface="Aptos"/>
              </a:rPr>
              <a:t>ORYANTASYON SUNUMU</a:t>
            </a:r>
            <a:endParaRPr sz="3000" b="1" dirty="0">
              <a:solidFill>
                <a:srgbClr val="FFFFFF"/>
              </a:solidFill>
              <a:latin typeface="Aptos"/>
            </a:endParaRPr>
          </a:p>
        </p:txBody>
      </p:sp>
      <p:sp>
        <p:nvSpPr>
          <p:cNvPr id="6" name="TextBox 5"/>
          <p:cNvSpPr txBox="1"/>
          <p:nvPr/>
        </p:nvSpPr>
        <p:spPr>
          <a:xfrm>
            <a:off x="4773503" y="5444561"/>
            <a:ext cx="5852160" cy="400110"/>
          </a:xfrm>
          <a:prstGeom prst="rect">
            <a:avLst/>
          </a:prstGeom>
          <a:noFill/>
        </p:spPr>
        <p:txBody>
          <a:bodyPr wrap="square" lIns="0" rIns="0">
            <a:spAutoFit/>
          </a:bodyPr>
          <a:lstStyle/>
          <a:p>
            <a:r>
              <a:rPr lang="tr-TR" sz="2000" b="1" dirty="0">
                <a:solidFill>
                  <a:srgbClr val="56BECC"/>
                </a:solidFill>
                <a:latin typeface="Aptos"/>
              </a:rPr>
              <a:t>2026–2027 Akademik Yılı</a:t>
            </a:r>
          </a:p>
        </p:txBody>
      </p:sp>
      <p:grpSp>
        <p:nvGrpSpPr>
          <p:cNvPr id="9" name="Group 15"/>
          <p:cNvGrpSpPr>
            <a:grpSpLocks noChangeAspect="1"/>
          </p:cNvGrpSpPr>
          <p:nvPr/>
        </p:nvGrpSpPr>
        <p:grpSpPr>
          <a:xfrm>
            <a:off x="502920" y="358858"/>
            <a:ext cx="1274102" cy="1274827"/>
            <a:chOff x="0" y="0"/>
            <a:chExt cx="4446816" cy="4449344"/>
          </a:xfrm>
        </p:grpSpPr>
        <p:sp>
          <p:nvSpPr>
            <p:cNvPr id="10" name="Freeform 16"/>
            <p:cNvSpPr/>
            <p:nvPr/>
          </p:nvSpPr>
          <p:spPr>
            <a:xfrm>
              <a:off x="0" y="0"/>
              <a:ext cx="4446778" cy="4449318"/>
            </a:xfrm>
            <a:custGeom>
              <a:avLst/>
              <a:gdLst/>
              <a:ahLst/>
              <a:cxnLst/>
              <a:rect l="l" t="t" r="r" b="b"/>
              <a:pathLst>
                <a:path w="4446778" h="4449318">
                  <a:moveTo>
                    <a:pt x="0" y="0"/>
                  </a:moveTo>
                  <a:lnTo>
                    <a:pt x="4446778" y="0"/>
                  </a:lnTo>
                  <a:lnTo>
                    <a:pt x="4446778" y="4449318"/>
                  </a:lnTo>
                  <a:lnTo>
                    <a:pt x="0" y="4449318"/>
                  </a:lnTo>
                  <a:lnTo>
                    <a:pt x="0" y="0"/>
                  </a:lnTo>
                  <a:close/>
                </a:path>
              </a:pathLst>
            </a:custGeom>
            <a:blipFill>
              <a:blip r:embed="rId2"/>
              <a:stretch>
                <a:fillRect l="-28" r="-28"/>
              </a:stretch>
            </a:blipFill>
          </p:spPr>
          <p:txBody>
            <a:bodyPr/>
            <a:lstStyle/>
            <a:p>
              <a:endParaRPr lang="tr-TR"/>
            </a:p>
          </p:txBody>
        </p:sp>
      </p:grpSp>
      <p:grpSp>
        <p:nvGrpSpPr>
          <p:cNvPr id="11" name="Group 17"/>
          <p:cNvGrpSpPr>
            <a:grpSpLocks noChangeAspect="1"/>
          </p:cNvGrpSpPr>
          <p:nvPr/>
        </p:nvGrpSpPr>
        <p:grpSpPr>
          <a:xfrm>
            <a:off x="10478321" y="240391"/>
            <a:ext cx="1256479" cy="1257194"/>
            <a:chOff x="0" y="0"/>
            <a:chExt cx="4446816" cy="4449344"/>
          </a:xfrm>
        </p:grpSpPr>
        <p:sp>
          <p:nvSpPr>
            <p:cNvPr id="12" name="Freeform 18"/>
            <p:cNvSpPr/>
            <p:nvPr/>
          </p:nvSpPr>
          <p:spPr>
            <a:xfrm>
              <a:off x="0" y="0"/>
              <a:ext cx="4446778" cy="4449318"/>
            </a:xfrm>
            <a:custGeom>
              <a:avLst/>
              <a:gdLst/>
              <a:ahLst/>
              <a:cxnLst/>
              <a:rect l="l" t="t" r="r" b="b"/>
              <a:pathLst>
                <a:path w="4446778" h="4449318">
                  <a:moveTo>
                    <a:pt x="0" y="0"/>
                  </a:moveTo>
                  <a:lnTo>
                    <a:pt x="4446778" y="0"/>
                  </a:lnTo>
                  <a:lnTo>
                    <a:pt x="4446778" y="4449318"/>
                  </a:lnTo>
                  <a:lnTo>
                    <a:pt x="0" y="4449318"/>
                  </a:lnTo>
                  <a:lnTo>
                    <a:pt x="0" y="0"/>
                  </a:lnTo>
                  <a:close/>
                </a:path>
              </a:pathLst>
            </a:custGeom>
            <a:blipFill>
              <a:blip r:embed="rId3"/>
              <a:stretch>
                <a:fillRect t="-43" b="-43"/>
              </a:stretch>
            </a:blipFill>
          </p:spPr>
          <p:txBody>
            <a:bodyPr/>
            <a:lstStyle/>
            <a:p>
              <a:endParaRPr lang="tr-T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02</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SUNUM AKIŞI</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Bugün hangi sorulara cevap arayacağız?</a:t>
            </a:r>
          </a:p>
        </p:txBody>
      </p:sp>
      <p:sp>
        <p:nvSpPr>
          <p:cNvPr id="8" name="TextBox 7"/>
          <p:cNvSpPr txBox="1"/>
          <p:nvPr/>
        </p:nvSpPr>
        <p:spPr>
          <a:xfrm>
            <a:off x="804672" y="1627632"/>
            <a:ext cx="411480" cy="274320"/>
          </a:xfrm>
          <a:prstGeom prst="rect">
            <a:avLst/>
          </a:prstGeom>
          <a:noFill/>
        </p:spPr>
        <p:txBody>
          <a:bodyPr wrap="square" lIns="0" rIns="0">
            <a:spAutoFit/>
          </a:bodyPr>
          <a:lstStyle/>
          <a:p>
            <a:pPr algn="l"/>
            <a:r>
              <a:rPr sz="1100" b="1">
                <a:solidFill>
                  <a:srgbClr val="56BECC"/>
                </a:solidFill>
                <a:latin typeface="Aptos"/>
              </a:rPr>
              <a:t>01</a:t>
            </a:r>
          </a:p>
        </p:txBody>
      </p:sp>
      <p:sp>
        <p:nvSpPr>
          <p:cNvPr id="9" name="TextBox 8"/>
          <p:cNvSpPr txBox="1"/>
          <p:nvPr/>
        </p:nvSpPr>
        <p:spPr>
          <a:xfrm>
            <a:off x="1389888" y="1609344"/>
            <a:ext cx="9601200" cy="320040"/>
          </a:xfrm>
          <a:prstGeom prst="rect">
            <a:avLst/>
          </a:prstGeom>
          <a:noFill/>
        </p:spPr>
        <p:txBody>
          <a:bodyPr wrap="square" lIns="0" rIns="0">
            <a:spAutoFit/>
          </a:bodyPr>
          <a:lstStyle/>
          <a:p>
            <a:pPr algn="l"/>
            <a:r>
              <a:rPr sz="1500" b="1">
                <a:solidFill>
                  <a:srgbClr val="202A34"/>
                </a:solidFill>
                <a:latin typeface="Aptos"/>
              </a:rPr>
              <a:t>Nereye geldim?</a:t>
            </a:r>
          </a:p>
        </p:txBody>
      </p:sp>
      <p:sp>
        <p:nvSpPr>
          <p:cNvPr id="10" name="TextBox 9"/>
          <p:cNvSpPr txBox="1"/>
          <p:nvPr/>
        </p:nvSpPr>
        <p:spPr>
          <a:xfrm>
            <a:off x="804672" y="2240280"/>
            <a:ext cx="411480" cy="274320"/>
          </a:xfrm>
          <a:prstGeom prst="rect">
            <a:avLst/>
          </a:prstGeom>
          <a:noFill/>
        </p:spPr>
        <p:txBody>
          <a:bodyPr wrap="square" lIns="0" rIns="0">
            <a:spAutoFit/>
          </a:bodyPr>
          <a:lstStyle/>
          <a:p>
            <a:pPr algn="l"/>
            <a:r>
              <a:rPr sz="1100" b="1">
                <a:solidFill>
                  <a:srgbClr val="56BECC"/>
                </a:solidFill>
                <a:latin typeface="Aptos"/>
              </a:rPr>
              <a:t>02</a:t>
            </a:r>
          </a:p>
        </p:txBody>
      </p:sp>
      <p:sp>
        <p:nvSpPr>
          <p:cNvPr id="11" name="TextBox 10"/>
          <p:cNvSpPr txBox="1"/>
          <p:nvPr/>
        </p:nvSpPr>
        <p:spPr>
          <a:xfrm>
            <a:off x="1389888" y="2221992"/>
            <a:ext cx="9601200" cy="320040"/>
          </a:xfrm>
          <a:prstGeom prst="rect">
            <a:avLst/>
          </a:prstGeom>
          <a:noFill/>
        </p:spPr>
        <p:txBody>
          <a:bodyPr wrap="square" lIns="0" rIns="0">
            <a:spAutoFit/>
          </a:bodyPr>
          <a:lstStyle/>
          <a:p>
            <a:pPr algn="l"/>
            <a:r>
              <a:rPr sz="1500" b="1">
                <a:solidFill>
                  <a:srgbClr val="202A34"/>
                </a:solidFill>
                <a:latin typeface="Aptos"/>
              </a:rPr>
              <a:t>Lisans eğitimi neyi kapsar?</a:t>
            </a:r>
          </a:p>
        </p:txBody>
      </p:sp>
      <p:sp>
        <p:nvSpPr>
          <p:cNvPr id="12" name="TextBox 11"/>
          <p:cNvSpPr txBox="1"/>
          <p:nvPr/>
        </p:nvSpPr>
        <p:spPr>
          <a:xfrm>
            <a:off x="804672" y="2852928"/>
            <a:ext cx="411480" cy="274320"/>
          </a:xfrm>
          <a:prstGeom prst="rect">
            <a:avLst/>
          </a:prstGeom>
          <a:noFill/>
        </p:spPr>
        <p:txBody>
          <a:bodyPr wrap="square" lIns="0" rIns="0">
            <a:spAutoFit/>
          </a:bodyPr>
          <a:lstStyle/>
          <a:p>
            <a:pPr algn="l"/>
            <a:r>
              <a:rPr sz="1100" b="1">
                <a:solidFill>
                  <a:srgbClr val="56BECC"/>
                </a:solidFill>
                <a:latin typeface="Aptos"/>
              </a:rPr>
              <a:t>03</a:t>
            </a:r>
          </a:p>
        </p:txBody>
      </p:sp>
      <p:sp>
        <p:nvSpPr>
          <p:cNvPr id="13" name="TextBox 12"/>
          <p:cNvSpPr txBox="1"/>
          <p:nvPr/>
        </p:nvSpPr>
        <p:spPr>
          <a:xfrm>
            <a:off x="1389888" y="2834640"/>
            <a:ext cx="9601200" cy="320040"/>
          </a:xfrm>
          <a:prstGeom prst="rect">
            <a:avLst/>
          </a:prstGeom>
          <a:noFill/>
        </p:spPr>
        <p:txBody>
          <a:bodyPr wrap="square" lIns="0" rIns="0">
            <a:spAutoFit/>
          </a:bodyPr>
          <a:lstStyle/>
          <a:p>
            <a:pPr algn="l"/>
            <a:r>
              <a:rPr sz="1500" b="1">
                <a:solidFill>
                  <a:srgbClr val="202A34"/>
                </a:solidFill>
                <a:latin typeface="Aptos"/>
              </a:rPr>
              <a:t>Derslerimi nasıl seçer, mezuniyete nasıl ilerlerim?</a:t>
            </a:r>
          </a:p>
        </p:txBody>
      </p:sp>
      <p:sp>
        <p:nvSpPr>
          <p:cNvPr id="14" name="TextBox 13"/>
          <p:cNvSpPr txBox="1"/>
          <p:nvPr/>
        </p:nvSpPr>
        <p:spPr>
          <a:xfrm>
            <a:off x="804672" y="3465576"/>
            <a:ext cx="411480" cy="274320"/>
          </a:xfrm>
          <a:prstGeom prst="rect">
            <a:avLst/>
          </a:prstGeom>
          <a:noFill/>
        </p:spPr>
        <p:txBody>
          <a:bodyPr wrap="square" lIns="0" rIns="0">
            <a:spAutoFit/>
          </a:bodyPr>
          <a:lstStyle/>
          <a:p>
            <a:pPr algn="l"/>
            <a:r>
              <a:rPr sz="1100" b="1">
                <a:solidFill>
                  <a:srgbClr val="56BECC"/>
                </a:solidFill>
                <a:latin typeface="Aptos"/>
              </a:rPr>
              <a:t>04</a:t>
            </a:r>
          </a:p>
        </p:txBody>
      </p:sp>
      <p:sp>
        <p:nvSpPr>
          <p:cNvPr id="15" name="TextBox 14"/>
          <p:cNvSpPr txBox="1"/>
          <p:nvPr/>
        </p:nvSpPr>
        <p:spPr>
          <a:xfrm>
            <a:off x="1389888" y="3447288"/>
            <a:ext cx="9601200" cy="320040"/>
          </a:xfrm>
          <a:prstGeom prst="rect">
            <a:avLst/>
          </a:prstGeom>
          <a:noFill/>
        </p:spPr>
        <p:txBody>
          <a:bodyPr wrap="square" lIns="0" rIns="0">
            <a:spAutoFit/>
          </a:bodyPr>
          <a:lstStyle/>
          <a:p>
            <a:pPr algn="l"/>
            <a:r>
              <a:rPr sz="1500" b="1">
                <a:solidFill>
                  <a:srgbClr val="202A34"/>
                </a:solidFill>
                <a:latin typeface="Aptos"/>
              </a:rPr>
              <a:t>Başka hangi olanaklarım var?</a:t>
            </a:r>
          </a:p>
        </p:txBody>
      </p:sp>
      <p:sp>
        <p:nvSpPr>
          <p:cNvPr id="16" name="TextBox 15"/>
          <p:cNvSpPr txBox="1"/>
          <p:nvPr/>
        </p:nvSpPr>
        <p:spPr>
          <a:xfrm>
            <a:off x="804672" y="4078224"/>
            <a:ext cx="411480" cy="274320"/>
          </a:xfrm>
          <a:prstGeom prst="rect">
            <a:avLst/>
          </a:prstGeom>
          <a:noFill/>
        </p:spPr>
        <p:txBody>
          <a:bodyPr wrap="square" lIns="0" rIns="0">
            <a:spAutoFit/>
          </a:bodyPr>
          <a:lstStyle/>
          <a:p>
            <a:pPr algn="l"/>
            <a:r>
              <a:rPr sz="1100" b="1">
                <a:solidFill>
                  <a:srgbClr val="56BECC"/>
                </a:solidFill>
                <a:latin typeface="Aptos"/>
              </a:rPr>
              <a:t>05</a:t>
            </a:r>
          </a:p>
        </p:txBody>
      </p:sp>
      <p:sp>
        <p:nvSpPr>
          <p:cNvPr id="17" name="TextBox 16"/>
          <p:cNvSpPr txBox="1"/>
          <p:nvPr/>
        </p:nvSpPr>
        <p:spPr>
          <a:xfrm>
            <a:off x="1389888" y="4059936"/>
            <a:ext cx="9601200" cy="320040"/>
          </a:xfrm>
          <a:prstGeom prst="rect">
            <a:avLst/>
          </a:prstGeom>
          <a:noFill/>
        </p:spPr>
        <p:txBody>
          <a:bodyPr wrap="square" lIns="0" rIns="0">
            <a:spAutoFit/>
          </a:bodyPr>
          <a:lstStyle/>
          <a:p>
            <a:pPr algn="l"/>
            <a:r>
              <a:rPr sz="1500" b="1" dirty="0" err="1">
                <a:solidFill>
                  <a:srgbClr val="202A34"/>
                </a:solidFill>
                <a:latin typeface="Aptos"/>
              </a:rPr>
              <a:t>Lisanstan</a:t>
            </a:r>
            <a:r>
              <a:rPr sz="1500" b="1" dirty="0">
                <a:solidFill>
                  <a:srgbClr val="202A34"/>
                </a:solidFill>
                <a:latin typeface="Aptos"/>
              </a:rPr>
              <a:t> </a:t>
            </a:r>
            <a:r>
              <a:rPr sz="1500" b="1" dirty="0" err="1">
                <a:solidFill>
                  <a:srgbClr val="202A34"/>
                </a:solidFill>
                <a:latin typeface="Aptos"/>
              </a:rPr>
              <a:t>sonra</a:t>
            </a:r>
            <a:r>
              <a:rPr sz="1500" b="1" dirty="0">
                <a:solidFill>
                  <a:srgbClr val="202A34"/>
                </a:solidFill>
                <a:latin typeface="Aptos"/>
              </a:rPr>
              <a:t> </a:t>
            </a:r>
            <a:r>
              <a:rPr sz="1500" b="1" dirty="0" smtClean="0">
                <a:solidFill>
                  <a:srgbClr val="202A34"/>
                </a:solidFill>
                <a:latin typeface="Aptos"/>
              </a:rPr>
              <a:t>ne</a:t>
            </a:r>
            <a:r>
              <a:rPr lang="tr-TR" sz="1500" b="1" dirty="0" err="1" smtClean="0">
                <a:solidFill>
                  <a:srgbClr val="202A34"/>
                </a:solidFill>
                <a:latin typeface="Aptos"/>
              </a:rPr>
              <a:t>ler</a:t>
            </a:r>
            <a:r>
              <a:rPr sz="1500" b="1" dirty="0" smtClean="0">
                <a:solidFill>
                  <a:srgbClr val="202A34"/>
                </a:solidFill>
                <a:latin typeface="Aptos"/>
              </a:rPr>
              <a:t> </a:t>
            </a:r>
            <a:r>
              <a:rPr lang="tr-TR" sz="1500" b="1" dirty="0" smtClean="0">
                <a:solidFill>
                  <a:srgbClr val="202A34"/>
                </a:solidFill>
                <a:latin typeface="Aptos"/>
              </a:rPr>
              <a:t>yapabilirim</a:t>
            </a:r>
            <a:r>
              <a:rPr sz="1500" b="1" dirty="0" smtClean="0">
                <a:solidFill>
                  <a:srgbClr val="202A34"/>
                </a:solidFill>
                <a:latin typeface="Aptos"/>
              </a:rPr>
              <a:t>?</a:t>
            </a:r>
            <a:endParaRPr sz="1500" b="1" dirty="0">
              <a:solidFill>
                <a:srgbClr val="202A34"/>
              </a:solidFill>
              <a:latin typeface="Aptos"/>
            </a:endParaRPr>
          </a:p>
        </p:txBody>
      </p:sp>
      <p:sp>
        <p:nvSpPr>
          <p:cNvPr id="18" name="TextBox 17"/>
          <p:cNvSpPr txBox="1"/>
          <p:nvPr/>
        </p:nvSpPr>
        <p:spPr>
          <a:xfrm>
            <a:off x="804672" y="4690872"/>
            <a:ext cx="411480" cy="274320"/>
          </a:xfrm>
          <a:prstGeom prst="rect">
            <a:avLst/>
          </a:prstGeom>
          <a:noFill/>
        </p:spPr>
        <p:txBody>
          <a:bodyPr wrap="square" lIns="0" rIns="0">
            <a:spAutoFit/>
          </a:bodyPr>
          <a:lstStyle/>
          <a:p>
            <a:pPr algn="l"/>
            <a:r>
              <a:rPr sz="1100" b="1">
                <a:solidFill>
                  <a:srgbClr val="56BECC"/>
                </a:solidFill>
                <a:latin typeface="Aptos"/>
              </a:rPr>
              <a:t>06</a:t>
            </a:r>
          </a:p>
        </p:txBody>
      </p:sp>
      <p:sp>
        <p:nvSpPr>
          <p:cNvPr id="19" name="TextBox 18"/>
          <p:cNvSpPr txBox="1"/>
          <p:nvPr/>
        </p:nvSpPr>
        <p:spPr>
          <a:xfrm>
            <a:off x="1389888" y="4672584"/>
            <a:ext cx="9601200" cy="320040"/>
          </a:xfrm>
          <a:prstGeom prst="rect">
            <a:avLst/>
          </a:prstGeom>
          <a:noFill/>
        </p:spPr>
        <p:txBody>
          <a:bodyPr wrap="square" lIns="0" rIns="0">
            <a:spAutoFit/>
          </a:bodyPr>
          <a:lstStyle/>
          <a:p>
            <a:pPr algn="l"/>
            <a:r>
              <a:rPr sz="1500" b="1">
                <a:solidFill>
                  <a:srgbClr val="202A34"/>
                </a:solidFill>
                <a:latin typeface="Aptos"/>
              </a:rPr>
              <a:t>Doğru bilgiyi nereden takip ederim?</a:t>
            </a:r>
          </a:p>
        </p:txBody>
      </p:sp>
      <p:sp>
        <p:nvSpPr>
          <p:cNvPr id="20" name="TextBox 19"/>
          <p:cNvSpPr txBox="1"/>
          <p:nvPr/>
        </p:nvSpPr>
        <p:spPr>
          <a:xfrm>
            <a:off x="804672" y="5303520"/>
            <a:ext cx="411480" cy="274320"/>
          </a:xfrm>
          <a:prstGeom prst="rect">
            <a:avLst/>
          </a:prstGeom>
          <a:noFill/>
        </p:spPr>
        <p:txBody>
          <a:bodyPr wrap="square" lIns="0" rIns="0">
            <a:spAutoFit/>
          </a:bodyPr>
          <a:lstStyle/>
          <a:p>
            <a:pPr algn="l"/>
            <a:r>
              <a:rPr sz="1100" b="1">
                <a:solidFill>
                  <a:srgbClr val="56BECC"/>
                </a:solidFill>
                <a:latin typeface="Aptos"/>
              </a:rPr>
              <a:t>07</a:t>
            </a:r>
          </a:p>
        </p:txBody>
      </p:sp>
      <p:sp>
        <p:nvSpPr>
          <p:cNvPr id="21" name="TextBox 20"/>
          <p:cNvSpPr txBox="1"/>
          <p:nvPr/>
        </p:nvSpPr>
        <p:spPr>
          <a:xfrm>
            <a:off x="1389888" y="5285232"/>
            <a:ext cx="9601200" cy="320040"/>
          </a:xfrm>
          <a:prstGeom prst="rect">
            <a:avLst/>
          </a:prstGeom>
          <a:noFill/>
        </p:spPr>
        <p:txBody>
          <a:bodyPr wrap="square" lIns="0" rIns="0">
            <a:spAutoFit/>
          </a:bodyPr>
          <a:lstStyle/>
          <a:p>
            <a:pPr algn="l"/>
            <a:r>
              <a:rPr sz="1500" b="1">
                <a:solidFill>
                  <a:srgbClr val="202A34"/>
                </a:solidFill>
                <a:latin typeface="Aptos"/>
              </a:rPr>
              <a:t>PDR Topluluğunda nasıl yer alabilirim?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03</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1 · NEREYE GELDİN?</a:t>
            </a:r>
          </a:p>
        </p:txBody>
      </p:sp>
      <p:sp>
        <p:nvSpPr>
          <p:cNvPr id="7" name="TextBox 6"/>
          <p:cNvSpPr txBox="1"/>
          <p:nvPr/>
        </p:nvSpPr>
        <p:spPr>
          <a:xfrm>
            <a:off x="658368" y="1152144"/>
            <a:ext cx="10698480" cy="658368"/>
          </a:xfrm>
          <a:prstGeom prst="rect">
            <a:avLst/>
          </a:prstGeom>
          <a:noFill/>
        </p:spPr>
        <p:txBody>
          <a:bodyPr wrap="square" lIns="0" rIns="0">
            <a:spAutoFit/>
          </a:bodyPr>
          <a:lstStyle/>
          <a:p>
            <a:pPr algn="l"/>
            <a:r>
              <a:rPr sz="2800" b="1" dirty="0" err="1">
                <a:solidFill>
                  <a:srgbClr val="202A34"/>
                </a:solidFill>
                <a:latin typeface="Aptos"/>
              </a:rPr>
              <a:t>Üniversitede</a:t>
            </a:r>
            <a:r>
              <a:rPr sz="2800" b="1" dirty="0">
                <a:solidFill>
                  <a:srgbClr val="202A34"/>
                </a:solidFill>
                <a:latin typeface="Aptos"/>
              </a:rPr>
              <a:t> tam </a:t>
            </a:r>
            <a:r>
              <a:rPr sz="2800" b="1" dirty="0" err="1">
                <a:solidFill>
                  <a:srgbClr val="202A34"/>
                </a:solidFill>
                <a:latin typeface="Aptos"/>
              </a:rPr>
              <a:t>olarak</a:t>
            </a:r>
            <a:r>
              <a:rPr sz="2800" b="1" dirty="0">
                <a:solidFill>
                  <a:srgbClr val="202A34"/>
                </a:solidFill>
                <a:latin typeface="Aptos"/>
              </a:rPr>
              <a:t> </a:t>
            </a:r>
            <a:r>
              <a:rPr sz="2800" b="1" dirty="0" err="1">
                <a:solidFill>
                  <a:srgbClr val="202A34"/>
                </a:solidFill>
                <a:latin typeface="Aptos"/>
              </a:rPr>
              <a:t>neredeyiz</a:t>
            </a:r>
            <a:r>
              <a:rPr sz="2800" b="1" dirty="0">
                <a:solidFill>
                  <a:srgbClr val="202A34"/>
                </a:solidFill>
                <a:latin typeface="Aptos"/>
              </a:rPr>
              <a:t>?</a:t>
            </a:r>
          </a:p>
        </p:txBody>
      </p:sp>
      <p:sp>
        <p:nvSpPr>
          <p:cNvPr id="8" name="Rounded Rectangle 7"/>
          <p:cNvSpPr/>
          <p:nvPr/>
        </p:nvSpPr>
        <p:spPr>
          <a:xfrm>
            <a:off x="658368" y="2139695"/>
            <a:ext cx="7955279" cy="621792"/>
          </a:xfrm>
          <a:prstGeom prst="roundRect">
            <a:avLst/>
          </a:prstGeom>
          <a:solidFill>
            <a:srgbClr val="F4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399" y="2285999"/>
            <a:ext cx="6126479" cy="274320"/>
          </a:xfrm>
          <a:prstGeom prst="rect">
            <a:avLst/>
          </a:prstGeom>
          <a:noFill/>
        </p:spPr>
        <p:txBody>
          <a:bodyPr wrap="square" lIns="0" rIns="0">
            <a:spAutoFit/>
          </a:bodyPr>
          <a:lstStyle/>
          <a:p>
            <a:pPr algn="l"/>
            <a:r>
              <a:rPr sz="1400" b="1">
                <a:solidFill>
                  <a:srgbClr val="202A34"/>
                </a:solidFill>
                <a:latin typeface="Aptos"/>
              </a:rPr>
              <a:t>Bursa Uludağ Üniversitesi</a:t>
            </a:r>
          </a:p>
        </p:txBody>
      </p:sp>
      <p:sp>
        <p:nvSpPr>
          <p:cNvPr id="10" name="TextBox 9"/>
          <p:cNvSpPr txBox="1"/>
          <p:nvPr/>
        </p:nvSpPr>
        <p:spPr>
          <a:xfrm>
            <a:off x="7059167" y="2313430"/>
            <a:ext cx="1280160" cy="228600"/>
          </a:xfrm>
          <a:prstGeom prst="rect">
            <a:avLst/>
          </a:prstGeom>
          <a:noFill/>
        </p:spPr>
        <p:txBody>
          <a:bodyPr wrap="square" lIns="0" rIns="0">
            <a:spAutoFit/>
          </a:bodyPr>
          <a:lstStyle/>
          <a:p>
            <a:pPr algn="r"/>
            <a:r>
              <a:rPr sz="950" b="1">
                <a:solidFill>
                  <a:srgbClr val="687480"/>
                </a:solidFill>
                <a:latin typeface="Aptos"/>
              </a:rPr>
              <a:t>Üniversite</a:t>
            </a:r>
          </a:p>
        </p:txBody>
      </p:sp>
      <p:sp>
        <p:nvSpPr>
          <p:cNvPr id="11" name="Rounded Rectangle 10"/>
          <p:cNvSpPr/>
          <p:nvPr/>
        </p:nvSpPr>
        <p:spPr>
          <a:xfrm>
            <a:off x="914399" y="3035807"/>
            <a:ext cx="7452359" cy="621792"/>
          </a:xfrm>
          <a:prstGeom prst="roundRect">
            <a:avLst/>
          </a:prstGeom>
          <a:solidFill>
            <a:srgbClr val="F4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170432" y="3182111"/>
            <a:ext cx="5623559" cy="274320"/>
          </a:xfrm>
          <a:prstGeom prst="rect">
            <a:avLst/>
          </a:prstGeom>
          <a:noFill/>
        </p:spPr>
        <p:txBody>
          <a:bodyPr wrap="square" lIns="0" rIns="0">
            <a:spAutoFit/>
          </a:bodyPr>
          <a:lstStyle/>
          <a:p>
            <a:pPr algn="l"/>
            <a:r>
              <a:rPr sz="1400" b="1">
                <a:solidFill>
                  <a:srgbClr val="202A34"/>
                </a:solidFill>
                <a:latin typeface="Aptos"/>
              </a:rPr>
              <a:t>Eğitim Fakültesi</a:t>
            </a:r>
          </a:p>
        </p:txBody>
      </p:sp>
      <p:sp>
        <p:nvSpPr>
          <p:cNvPr id="13" name="TextBox 12"/>
          <p:cNvSpPr txBox="1"/>
          <p:nvPr/>
        </p:nvSpPr>
        <p:spPr>
          <a:xfrm>
            <a:off x="6812279" y="3209543"/>
            <a:ext cx="1280160" cy="228600"/>
          </a:xfrm>
          <a:prstGeom prst="rect">
            <a:avLst/>
          </a:prstGeom>
          <a:noFill/>
        </p:spPr>
        <p:txBody>
          <a:bodyPr wrap="square" lIns="0" rIns="0">
            <a:spAutoFit/>
          </a:bodyPr>
          <a:lstStyle/>
          <a:p>
            <a:pPr algn="r"/>
            <a:r>
              <a:rPr sz="950" b="1">
                <a:solidFill>
                  <a:srgbClr val="687480"/>
                </a:solidFill>
                <a:latin typeface="Aptos"/>
              </a:rPr>
              <a:t>Fakülte</a:t>
            </a:r>
          </a:p>
        </p:txBody>
      </p:sp>
      <p:sp>
        <p:nvSpPr>
          <p:cNvPr id="14" name="Rounded Rectangle 13"/>
          <p:cNvSpPr/>
          <p:nvPr/>
        </p:nvSpPr>
        <p:spPr>
          <a:xfrm>
            <a:off x="1170432" y="3931919"/>
            <a:ext cx="6949440" cy="621792"/>
          </a:xfrm>
          <a:prstGeom prst="round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26464" y="4078222"/>
            <a:ext cx="5120640" cy="274320"/>
          </a:xfrm>
          <a:prstGeom prst="rect">
            <a:avLst/>
          </a:prstGeom>
          <a:noFill/>
        </p:spPr>
        <p:txBody>
          <a:bodyPr wrap="square" lIns="0" rIns="0">
            <a:spAutoFit/>
          </a:bodyPr>
          <a:lstStyle/>
          <a:p>
            <a:pPr algn="l"/>
            <a:r>
              <a:rPr sz="1400" b="1">
                <a:solidFill>
                  <a:srgbClr val="202A34"/>
                </a:solidFill>
                <a:latin typeface="Aptos"/>
              </a:rPr>
              <a:t>Eğitim Bilimleri Bölümü</a:t>
            </a:r>
          </a:p>
        </p:txBody>
      </p:sp>
      <p:sp>
        <p:nvSpPr>
          <p:cNvPr id="16" name="TextBox 15"/>
          <p:cNvSpPr txBox="1"/>
          <p:nvPr/>
        </p:nvSpPr>
        <p:spPr>
          <a:xfrm>
            <a:off x="6565392" y="4105655"/>
            <a:ext cx="1280160" cy="228600"/>
          </a:xfrm>
          <a:prstGeom prst="rect">
            <a:avLst/>
          </a:prstGeom>
          <a:noFill/>
        </p:spPr>
        <p:txBody>
          <a:bodyPr wrap="square" lIns="0" rIns="0">
            <a:spAutoFit/>
          </a:bodyPr>
          <a:lstStyle/>
          <a:p>
            <a:pPr algn="r"/>
            <a:r>
              <a:rPr sz="950" b="1">
                <a:solidFill>
                  <a:srgbClr val="687480"/>
                </a:solidFill>
                <a:latin typeface="Aptos"/>
              </a:rPr>
              <a:t>Bölüm</a:t>
            </a:r>
          </a:p>
        </p:txBody>
      </p:sp>
      <p:sp>
        <p:nvSpPr>
          <p:cNvPr id="17" name="Rounded Rectangle 16"/>
          <p:cNvSpPr/>
          <p:nvPr/>
        </p:nvSpPr>
        <p:spPr>
          <a:xfrm>
            <a:off x="1426464" y="4828031"/>
            <a:ext cx="6446519" cy="621792"/>
          </a:xfrm>
          <a:prstGeom prst="round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682496" y="4974335"/>
            <a:ext cx="4617719" cy="274320"/>
          </a:xfrm>
          <a:prstGeom prst="rect">
            <a:avLst/>
          </a:prstGeom>
          <a:noFill/>
        </p:spPr>
        <p:txBody>
          <a:bodyPr wrap="square" lIns="0" rIns="0">
            <a:spAutoFit/>
          </a:bodyPr>
          <a:lstStyle/>
          <a:p>
            <a:pPr algn="l"/>
            <a:r>
              <a:rPr sz="1400" b="1">
                <a:solidFill>
                  <a:srgbClr val="FFFFFF"/>
                </a:solidFill>
                <a:latin typeface="Aptos"/>
              </a:rPr>
              <a:t>Rehberlik ve Psikolojik Danışmanlık</a:t>
            </a:r>
          </a:p>
        </p:txBody>
      </p:sp>
      <p:sp>
        <p:nvSpPr>
          <p:cNvPr id="19" name="TextBox 18"/>
          <p:cNvSpPr txBox="1"/>
          <p:nvPr/>
        </p:nvSpPr>
        <p:spPr>
          <a:xfrm>
            <a:off x="6318503" y="5001767"/>
            <a:ext cx="1280160" cy="228600"/>
          </a:xfrm>
          <a:prstGeom prst="rect">
            <a:avLst/>
          </a:prstGeom>
          <a:noFill/>
        </p:spPr>
        <p:txBody>
          <a:bodyPr wrap="square" lIns="0" rIns="0">
            <a:spAutoFit/>
          </a:bodyPr>
          <a:lstStyle/>
          <a:p>
            <a:pPr algn="r"/>
            <a:r>
              <a:rPr sz="950" b="1">
                <a:solidFill>
                  <a:srgbClr val="56BECC"/>
                </a:solidFill>
                <a:latin typeface="Aptos"/>
              </a:rPr>
              <a:t>Anabilim Dalı / Lisans Programı</a:t>
            </a:r>
          </a:p>
        </p:txBody>
      </p:sp>
      <p:sp>
        <p:nvSpPr>
          <p:cNvPr id="20" name="TextBox 19"/>
          <p:cNvSpPr txBox="1"/>
          <p:nvPr/>
        </p:nvSpPr>
        <p:spPr>
          <a:xfrm>
            <a:off x="9116568" y="4974332"/>
            <a:ext cx="1828800" cy="274320"/>
          </a:xfrm>
          <a:prstGeom prst="rect">
            <a:avLst/>
          </a:prstGeom>
          <a:noFill/>
        </p:spPr>
        <p:txBody>
          <a:bodyPr wrap="square" lIns="0" rIns="0">
            <a:spAutoFit/>
          </a:bodyPr>
          <a:lstStyle/>
          <a:p>
            <a:pPr algn="l"/>
            <a:r>
              <a:rPr sz="1200" b="1" dirty="0">
                <a:solidFill>
                  <a:srgbClr val="143460"/>
                </a:solidFill>
                <a:latin typeface="Aptos"/>
              </a:rPr>
              <a:t>SİZ BURADASINIZ</a:t>
            </a:r>
          </a:p>
        </p:txBody>
      </p:sp>
      <p:sp>
        <p:nvSpPr>
          <p:cNvPr id="21" name="Right Arrow 20"/>
          <p:cNvSpPr/>
          <p:nvPr/>
        </p:nvSpPr>
        <p:spPr>
          <a:xfrm>
            <a:off x="8522208" y="4974332"/>
            <a:ext cx="457200" cy="274320"/>
          </a:xfrm>
          <a:prstGeom prst="rightArrow">
            <a:avLst/>
          </a:prstGeom>
          <a:solidFill>
            <a:srgbClr val="E2B9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02920" y="5753244"/>
            <a:ext cx="11295944" cy="600164"/>
          </a:xfrm>
          <a:prstGeom prst="rect">
            <a:avLst/>
          </a:prstGeom>
          <a:noFill/>
        </p:spPr>
        <p:txBody>
          <a:bodyPr wrap="square" lIns="0" rIns="0">
            <a:spAutoFit/>
          </a:bodyPr>
          <a:lstStyle/>
          <a:p>
            <a:r>
              <a:rPr lang="tr-TR" sz="1100" dirty="0">
                <a:solidFill>
                  <a:srgbClr val="687480"/>
                </a:solidFill>
                <a:latin typeface="Aptos"/>
              </a:rPr>
              <a:t>Üniversite → Fakülte → Bölüm → Anabilim Dalı → </a:t>
            </a:r>
            <a:r>
              <a:rPr lang="tr-TR" sz="1100" dirty="0" smtClean="0">
                <a:solidFill>
                  <a:srgbClr val="687480"/>
                </a:solidFill>
                <a:latin typeface="Aptos"/>
              </a:rPr>
              <a:t>Program</a:t>
            </a:r>
          </a:p>
          <a:p>
            <a:endParaRPr lang="tr-TR" sz="1100" dirty="0" smtClean="0">
              <a:solidFill>
                <a:srgbClr val="687480"/>
              </a:solidFill>
              <a:latin typeface="Aptos"/>
            </a:endParaRPr>
          </a:p>
          <a:p>
            <a:r>
              <a:rPr lang="tr-TR" sz="1100" dirty="0" smtClean="0">
                <a:solidFill>
                  <a:srgbClr val="687480"/>
                </a:solidFill>
                <a:latin typeface="Aptos"/>
              </a:rPr>
              <a:t>Üniversite </a:t>
            </a:r>
            <a:r>
              <a:rPr lang="tr-TR" sz="1100" dirty="0">
                <a:solidFill>
                  <a:srgbClr val="687480"/>
                </a:solidFill>
                <a:latin typeface="Aptos"/>
              </a:rPr>
              <a:t>en üst </a:t>
            </a:r>
            <a:r>
              <a:rPr lang="tr-TR" sz="1100" dirty="0" smtClean="0">
                <a:solidFill>
                  <a:srgbClr val="687480"/>
                </a:solidFill>
                <a:latin typeface="Aptos"/>
              </a:rPr>
              <a:t>yapıdır. Fakülteler </a:t>
            </a:r>
            <a:r>
              <a:rPr lang="tr-TR" sz="1100" dirty="0">
                <a:solidFill>
                  <a:srgbClr val="687480"/>
                </a:solidFill>
                <a:latin typeface="Aptos"/>
              </a:rPr>
              <a:t>üniversiteye, bölümler fakültelere, anabilim dalları ise bölümlere bağlıdır. Program, öğrencinin kayıtlı olduğu ve eğitim aldığı yapıyı ifade eder.</a:t>
            </a:r>
            <a:endParaRPr sz="1100" b="0" dirty="0">
              <a:solidFill>
                <a:srgbClr val="687480"/>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04</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1 · NEREYE GELDİN?</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Eğitim Fakültesinin içindeyiz</a:t>
            </a:r>
          </a:p>
        </p:txBody>
      </p:sp>
      <p:sp>
        <p:nvSpPr>
          <p:cNvPr id="8" name="Rounded Rectangle 7"/>
          <p:cNvSpPr/>
          <p:nvPr/>
        </p:nvSpPr>
        <p:spPr>
          <a:xfrm>
            <a:off x="640080" y="1572768"/>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 y="1572768"/>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1755648"/>
            <a:ext cx="4846320" cy="347472"/>
          </a:xfrm>
          <a:prstGeom prst="rect">
            <a:avLst/>
          </a:prstGeom>
          <a:noFill/>
        </p:spPr>
        <p:txBody>
          <a:bodyPr wrap="square" lIns="0" rIns="0">
            <a:spAutoFit/>
          </a:bodyPr>
          <a:lstStyle/>
          <a:p>
            <a:pPr algn="l"/>
            <a:r>
              <a:rPr sz="1500" b="1">
                <a:solidFill>
                  <a:srgbClr val="202A34"/>
                </a:solidFill>
                <a:latin typeface="Aptos"/>
              </a:rPr>
              <a:t>Bilgisayar ve Öğretim Teknolojileri Eğitimi</a:t>
            </a:r>
          </a:p>
        </p:txBody>
      </p:sp>
      <p:sp>
        <p:nvSpPr>
          <p:cNvPr id="11" name="TextBox 10"/>
          <p:cNvSpPr txBox="1"/>
          <p:nvPr/>
        </p:nvSpPr>
        <p:spPr>
          <a:xfrm>
            <a:off x="896112" y="2156892"/>
            <a:ext cx="4818888" cy="36576"/>
          </a:xfrm>
          <a:prstGeom prst="rect">
            <a:avLst/>
          </a:prstGeom>
          <a:noFill/>
        </p:spPr>
        <p:txBody>
          <a:bodyPr wrap="square" lIns="0" rIns="0">
            <a:spAutoFit/>
          </a:bodyPr>
          <a:lstStyle/>
          <a:p>
            <a:pPr algn="l"/>
            <a:r>
              <a:rPr sz="1070" b="0" dirty="0">
                <a:solidFill>
                  <a:srgbClr val="687480"/>
                </a:solidFill>
                <a:latin typeface="Aptos"/>
              </a:rPr>
              <a:t>BÖTE </a:t>
            </a:r>
            <a:r>
              <a:rPr sz="1070" b="0" dirty="0" err="1">
                <a:solidFill>
                  <a:srgbClr val="687480"/>
                </a:solidFill>
                <a:latin typeface="Aptos"/>
              </a:rPr>
              <a:t>Öğretmenliği</a:t>
            </a:r>
            <a:endParaRPr sz="1070" b="0" dirty="0">
              <a:solidFill>
                <a:srgbClr val="687480"/>
              </a:solidFill>
              <a:latin typeface="Aptos"/>
            </a:endParaRPr>
          </a:p>
        </p:txBody>
      </p:sp>
      <p:sp>
        <p:nvSpPr>
          <p:cNvPr id="12" name="Rounded Rectangle 11"/>
          <p:cNvSpPr/>
          <p:nvPr/>
        </p:nvSpPr>
        <p:spPr>
          <a:xfrm>
            <a:off x="6217920" y="1572768"/>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217920" y="1572768"/>
            <a:ext cx="64008" cy="822960"/>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46520" y="1755648"/>
            <a:ext cx="4846320" cy="347472"/>
          </a:xfrm>
          <a:prstGeom prst="rect">
            <a:avLst/>
          </a:prstGeom>
          <a:noFill/>
        </p:spPr>
        <p:txBody>
          <a:bodyPr wrap="square" lIns="0" rIns="0">
            <a:spAutoFit/>
          </a:bodyPr>
          <a:lstStyle/>
          <a:p>
            <a:pPr algn="l"/>
            <a:r>
              <a:rPr sz="1500" b="1">
                <a:solidFill>
                  <a:srgbClr val="202A34"/>
                </a:solidFill>
                <a:latin typeface="Aptos"/>
              </a:rPr>
              <a:t>Eğitim Bilimleri</a:t>
            </a:r>
          </a:p>
        </p:txBody>
      </p:sp>
      <p:sp>
        <p:nvSpPr>
          <p:cNvPr id="15" name="TextBox 14"/>
          <p:cNvSpPr txBox="1"/>
          <p:nvPr/>
        </p:nvSpPr>
        <p:spPr>
          <a:xfrm>
            <a:off x="6446520" y="2138604"/>
            <a:ext cx="4818888" cy="36576"/>
          </a:xfrm>
          <a:prstGeom prst="rect">
            <a:avLst/>
          </a:prstGeom>
          <a:noFill/>
        </p:spPr>
        <p:txBody>
          <a:bodyPr wrap="square" lIns="0" rIns="0">
            <a:spAutoFit/>
          </a:bodyPr>
          <a:lstStyle/>
          <a:p>
            <a:pPr algn="l"/>
            <a:r>
              <a:rPr sz="1070" b="0" dirty="0" err="1">
                <a:solidFill>
                  <a:srgbClr val="687480"/>
                </a:solidFill>
                <a:latin typeface="Aptos"/>
              </a:rPr>
              <a:t>Rehberlik</a:t>
            </a:r>
            <a:r>
              <a:rPr sz="1070" b="0" dirty="0">
                <a:solidFill>
                  <a:srgbClr val="687480"/>
                </a:solidFill>
                <a:latin typeface="Aptos"/>
              </a:rPr>
              <a:t> </a:t>
            </a:r>
            <a:r>
              <a:rPr sz="1070" b="0" dirty="0" err="1">
                <a:solidFill>
                  <a:srgbClr val="687480"/>
                </a:solidFill>
                <a:latin typeface="Aptos"/>
              </a:rPr>
              <a:t>ve</a:t>
            </a:r>
            <a:r>
              <a:rPr sz="1070" b="0" dirty="0">
                <a:solidFill>
                  <a:srgbClr val="687480"/>
                </a:solidFill>
                <a:latin typeface="Aptos"/>
              </a:rPr>
              <a:t> </a:t>
            </a:r>
            <a:r>
              <a:rPr sz="1070" b="0" dirty="0" err="1">
                <a:solidFill>
                  <a:srgbClr val="687480"/>
                </a:solidFill>
                <a:latin typeface="Aptos"/>
              </a:rPr>
              <a:t>Psikolojik</a:t>
            </a:r>
            <a:r>
              <a:rPr sz="1070" b="0" dirty="0">
                <a:solidFill>
                  <a:srgbClr val="687480"/>
                </a:solidFill>
                <a:latin typeface="Aptos"/>
              </a:rPr>
              <a:t> </a:t>
            </a:r>
            <a:r>
              <a:rPr sz="1070" b="0" dirty="0" err="1">
                <a:solidFill>
                  <a:srgbClr val="687480"/>
                </a:solidFill>
                <a:latin typeface="Aptos"/>
              </a:rPr>
              <a:t>Danışmanlık</a:t>
            </a:r>
            <a:endParaRPr sz="1070" b="0" dirty="0">
              <a:solidFill>
                <a:srgbClr val="687480"/>
              </a:solidFill>
              <a:latin typeface="Aptos"/>
            </a:endParaRPr>
          </a:p>
        </p:txBody>
      </p:sp>
      <p:sp>
        <p:nvSpPr>
          <p:cNvPr id="16" name="Rounded Rectangle 15"/>
          <p:cNvSpPr/>
          <p:nvPr/>
        </p:nvSpPr>
        <p:spPr>
          <a:xfrm>
            <a:off x="640080" y="2560320"/>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40080" y="2560320"/>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2743200"/>
            <a:ext cx="4846320" cy="347472"/>
          </a:xfrm>
          <a:prstGeom prst="rect">
            <a:avLst/>
          </a:prstGeom>
          <a:noFill/>
        </p:spPr>
        <p:txBody>
          <a:bodyPr wrap="square" lIns="0" rIns="0">
            <a:spAutoFit/>
          </a:bodyPr>
          <a:lstStyle/>
          <a:p>
            <a:pPr algn="l"/>
            <a:r>
              <a:rPr sz="1500" b="1">
                <a:solidFill>
                  <a:srgbClr val="202A34"/>
                </a:solidFill>
                <a:latin typeface="Aptos"/>
              </a:rPr>
              <a:t>Güzel Sanatlar Eğitimi</a:t>
            </a:r>
          </a:p>
        </p:txBody>
      </p:sp>
      <p:sp>
        <p:nvSpPr>
          <p:cNvPr id="19" name="TextBox 18"/>
          <p:cNvSpPr txBox="1"/>
          <p:nvPr/>
        </p:nvSpPr>
        <p:spPr>
          <a:xfrm>
            <a:off x="868680" y="3081528"/>
            <a:ext cx="4818888" cy="36576"/>
          </a:xfrm>
          <a:prstGeom prst="rect">
            <a:avLst/>
          </a:prstGeom>
          <a:noFill/>
        </p:spPr>
        <p:txBody>
          <a:bodyPr wrap="square" lIns="0" rIns="0">
            <a:spAutoFit/>
          </a:bodyPr>
          <a:lstStyle/>
          <a:p>
            <a:pPr algn="l"/>
            <a:r>
              <a:rPr sz="1070" b="0" dirty="0" err="1">
                <a:solidFill>
                  <a:srgbClr val="687480"/>
                </a:solidFill>
                <a:latin typeface="Aptos"/>
              </a:rPr>
              <a:t>Müzik</a:t>
            </a:r>
            <a:r>
              <a:rPr sz="1070" b="0" dirty="0">
                <a:solidFill>
                  <a:srgbClr val="687480"/>
                </a:solidFill>
                <a:latin typeface="Aptos"/>
              </a:rPr>
              <a:t> </a:t>
            </a:r>
            <a:r>
              <a:rPr sz="1070" b="0" dirty="0" err="1">
                <a:solidFill>
                  <a:srgbClr val="687480"/>
                </a:solidFill>
                <a:latin typeface="Aptos"/>
              </a:rPr>
              <a:t>Öğretmenliği</a:t>
            </a:r>
            <a:r>
              <a:rPr sz="1070" b="0" dirty="0">
                <a:solidFill>
                  <a:srgbClr val="687480"/>
                </a:solidFill>
                <a:latin typeface="Aptos"/>
              </a:rPr>
              <a:t> · </a:t>
            </a:r>
            <a:r>
              <a:rPr sz="1070" b="0" dirty="0" err="1">
                <a:solidFill>
                  <a:srgbClr val="687480"/>
                </a:solidFill>
                <a:latin typeface="Aptos"/>
              </a:rPr>
              <a:t>Resim-İş</a:t>
            </a:r>
            <a:r>
              <a:rPr sz="1070" b="0" dirty="0">
                <a:solidFill>
                  <a:srgbClr val="687480"/>
                </a:solidFill>
                <a:latin typeface="Aptos"/>
              </a:rPr>
              <a:t> </a:t>
            </a:r>
            <a:r>
              <a:rPr sz="1070" b="0" dirty="0" err="1">
                <a:solidFill>
                  <a:srgbClr val="687480"/>
                </a:solidFill>
                <a:latin typeface="Aptos"/>
              </a:rPr>
              <a:t>Öğretmenliği</a:t>
            </a:r>
            <a:endParaRPr sz="1070" b="0" dirty="0">
              <a:solidFill>
                <a:srgbClr val="687480"/>
              </a:solidFill>
              <a:latin typeface="Aptos"/>
            </a:endParaRPr>
          </a:p>
        </p:txBody>
      </p:sp>
      <p:sp>
        <p:nvSpPr>
          <p:cNvPr id="20" name="Rounded Rectangle 19"/>
          <p:cNvSpPr/>
          <p:nvPr/>
        </p:nvSpPr>
        <p:spPr>
          <a:xfrm>
            <a:off x="6217920" y="2560320"/>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217920" y="2560320"/>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446520" y="2743200"/>
            <a:ext cx="4846320" cy="347472"/>
          </a:xfrm>
          <a:prstGeom prst="rect">
            <a:avLst/>
          </a:prstGeom>
          <a:noFill/>
        </p:spPr>
        <p:txBody>
          <a:bodyPr wrap="square" lIns="0" rIns="0">
            <a:spAutoFit/>
          </a:bodyPr>
          <a:lstStyle/>
          <a:p>
            <a:pPr algn="l"/>
            <a:r>
              <a:rPr sz="1500" b="1">
                <a:solidFill>
                  <a:srgbClr val="202A34"/>
                </a:solidFill>
                <a:latin typeface="Aptos"/>
              </a:rPr>
              <a:t>Matematik ve Fen Bilimleri Eğitimi</a:t>
            </a:r>
          </a:p>
        </p:txBody>
      </p:sp>
      <p:sp>
        <p:nvSpPr>
          <p:cNvPr id="23" name="TextBox 22"/>
          <p:cNvSpPr txBox="1"/>
          <p:nvPr/>
        </p:nvSpPr>
        <p:spPr>
          <a:xfrm>
            <a:off x="6446520" y="3099816"/>
            <a:ext cx="4818888" cy="36576"/>
          </a:xfrm>
          <a:prstGeom prst="rect">
            <a:avLst/>
          </a:prstGeom>
          <a:noFill/>
        </p:spPr>
        <p:txBody>
          <a:bodyPr wrap="square" lIns="0" rIns="0">
            <a:spAutoFit/>
          </a:bodyPr>
          <a:lstStyle/>
          <a:p>
            <a:pPr algn="l"/>
            <a:r>
              <a:rPr sz="1070" b="0" dirty="0">
                <a:solidFill>
                  <a:srgbClr val="687480"/>
                </a:solidFill>
                <a:latin typeface="Aptos"/>
              </a:rPr>
              <a:t>Fen </a:t>
            </a:r>
            <a:r>
              <a:rPr sz="1070" b="0" dirty="0" err="1">
                <a:solidFill>
                  <a:srgbClr val="687480"/>
                </a:solidFill>
                <a:latin typeface="Aptos"/>
              </a:rPr>
              <a:t>Bilgisi</a:t>
            </a:r>
            <a:r>
              <a:rPr sz="1070" b="0" dirty="0">
                <a:solidFill>
                  <a:srgbClr val="687480"/>
                </a:solidFill>
                <a:latin typeface="Aptos"/>
              </a:rPr>
              <a:t> </a:t>
            </a:r>
            <a:r>
              <a:rPr sz="1070" b="0" dirty="0" err="1">
                <a:solidFill>
                  <a:srgbClr val="687480"/>
                </a:solidFill>
                <a:latin typeface="Aptos"/>
              </a:rPr>
              <a:t>Öğretmenliği</a:t>
            </a:r>
            <a:r>
              <a:rPr sz="1070" b="0" dirty="0">
                <a:solidFill>
                  <a:srgbClr val="687480"/>
                </a:solidFill>
                <a:latin typeface="Aptos"/>
              </a:rPr>
              <a:t> · </a:t>
            </a:r>
            <a:r>
              <a:rPr sz="1070" b="0" dirty="0" err="1">
                <a:solidFill>
                  <a:srgbClr val="687480"/>
                </a:solidFill>
                <a:latin typeface="Aptos"/>
              </a:rPr>
              <a:t>İlköğretim</a:t>
            </a:r>
            <a:r>
              <a:rPr sz="1070" b="0" dirty="0">
                <a:solidFill>
                  <a:srgbClr val="687480"/>
                </a:solidFill>
                <a:latin typeface="Aptos"/>
              </a:rPr>
              <a:t> </a:t>
            </a:r>
            <a:r>
              <a:rPr sz="1070" b="0" dirty="0" err="1">
                <a:solidFill>
                  <a:srgbClr val="687480"/>
                </a:solidFill>
                <a:latin typeface="Aptos"/>
              </a:rPr>
              <a:t>Matematik</a:t>
            </a:r>
            <a:r>
              <a:rPr sz="1070" b="0" dirty="0">
                <a:solidFill>
                  <a:srgbClr val="687480"/>
                </a:solidFill>
                <a:latin typeface="Aptos"/>
              </a:rPr>
              <a:t> </a:t>
            </a:r>
            <a:r>
              <a:rPr sz="1070" b="0" dirty="0" err="1">
                <a:solidFill>
                  <a:srgbClr val="687480"/>
                </a:solidFill>
                <a:latin typeface="Aptos"/>
              </a:rPr>
              <a:t>Öğretmenliği</a:t>
            </a:r>
            <a:endParaRPr sz="1070" b="0" dirty="0">
              <a:solidFill>
                <a:srgbClr val="687480"/>
              </a:solidFill>
              <a:latin typeface="Aptos"/>
            </a:endParaRPr>
          </a:p>
        </p:txBody>
      </p:sp>
      <p:sp>
        <p:nvSpPr>
          <p:cNvPr id="24" name="Rounded Rectangle 23"/>
          <p:cNvSpPr/>
          <p:nvPr/>
        </p:nvSpPr>
        <p:spPr>
          <a:xfrm>
            <a:off x="640080" y="3547872"/>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40080" y="3547872"/>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68680" y="3730752"/>
            <a:ext cx="4846320" cy="347472"/>
          </a:xfrm>
          <a:prstGeom prst="rect">
            <a:avLst/>
          </a:prstGeom>
          <a:noFill/>
        </p:spPr>
        <p:txBody>
          <a:bodyPr wrap="square" lIns="0" rIns="0">
            <a:spAutoFit/>
          </a:bodyPr>
          <a:lstStyle/>
          <a:p>
            <a:pPr algn="l"/>
            <a:r>
              <a:rPr sz="1500" b="1">
                <a:solidFill>
                  <a:srgbClr val="202A34"/>
                </a:solidFill>
                <a:latin typeface="Aptos"/>
              </a:rPr>
              <a:t>Özel Eğitim</a:t>
            </a:r>
          </a:p>
        </p:txBody>
      </p:sp>
      <p:sp>
        <p:nvSpPr>
          <p:cNvPr id="27" name="TextBox 26"/>
          <p:cNvSpPr txBox="1"/>
          <p:nvPr/>
        </p:nvSpPr>
        <p:spPr>
          <a:xfrm>
            <a:off x="868680" y="4087368"/>
            <a:ext cx="4818888" cy="36576"/>
          </a:xfrm>
          <a:prstGeom prst="rect">
            <a:avLst/>
          </a:prstGeom>
          <a:noFill/>
        </p:spPr>
        <p:txBody>
          <a:bodyPr wrap="square" lIns="0" rIns="0">
            <a:spAutoFit/>
          </a:bodyPr>
          <a:lstStyle/>
          <a:p>
            <a:pPr algn="l"/>
            <a:r>
              <a:rPr sz="1070" b="0" dirty="0" err="1">
                <a:solidFill>
                  <a:srgbClr val="687480"/>
                </a:solidFill>
                <a:latin typeface="Aptos"/>
              </a:rPr>
              <a:t>Özel</a:t>
            </a:r>
            <a:r>
              <a:rPr sz="1070" b="0" dirty="0">
                <a:solidFill>
                  <a:srgbClr val="687480"/>
                </a:solidFill>
                <a:latin typeface="Aptos"/>
              </a:rPr>
              <a:t> </a:t>
            </a:r>
            <a:r>
              <a:rPr sz="1070" b="0" dirty="0" err="1">
                <a:solidFill>
                  <a:srgbClr val="687480"/>
                </a:solidFill>
                <a:latin typeface="Aptos"/>
              </a:rPr>
              <a:t>Eğitim</a:t>
            </a:r>
            <a:r>
              <a:rPr sz="1070" b="0" dirty="0">
                <a:solidFill>
                  <a:srgbClr val="687480"/>
                </a:solidFill>
                <a:latin typeface="Aptos"/>
              </a:rPr>
              <a:t> </a:t>
            </a:r>
            <a:r>
              <a:rPr sz="1070" b="0" dirty="0" err="1">
                <a:solidFill>
                  <a:srgbClr val="687480"/>
                </a:solidFill>
                <a:latin typeface="Aptos"/>
              </a:rPr>
              <a:t>Öğretmenliği</a:t>
            </a:r>
            <a:endParaRPr sz="1070" b="0" dirty="0">
              <a:solidFill>
                <a:srgbClr val="687480"/>
              </a:solidFill>
              <a:latin typeface="Aptos"/>
            </a:endParaRPr>
          </a:p>
        </p:txBody>
      </p:sp>
      <p:sp>
        <p:nvSpPr>
          <p:cNvPr id="28" name="Rounded Rectangle 27"/>
          <p:cNvSpPr/>
          <p:nvPr/>
        </p:nvSpPr>
        <p:spPr>
          <a:xfrm>
            <a:off x="6217920" y="3547872"/>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217920" y="3547872"/>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46520" y="3730752"/>
            <a:ext cx="4846320" cy="347472"/>
          </a:xfrm>
          <a:prstGeom prst="rect">
            <a:avLst/>
          </a:prstGeom>
          <a:noFill/>
        </p:spPr>
        <p:txBody>
          <a:bodyPr wrap="square" lIns="0" rIns="0">
            <a:spAutoFit/>
          </a:bodyPr>
          <a:lstStyle/>
          <a:p>
            <a:pPr algn="l"/>
            <a:r>
              <a:rPr sz="1500" b="1">
                <a:solidFill>
                  <a:srgbClr val="202A34"/>
                </a:solidFill>
                <a:latin typeface="Aptos"/>
              </a:rPr>
              <a:t>Temel Eğitim</a:t>
            </a:r>
          </a:p>
        </p:txBody>
      </p:sp>
      <p:sp>
        <p:nvSpPr>
          <p:cNvPr id="31" name="TextBox 30"/>
          <p:cNvSpPr txBox="1"/>
          <p:nvPr/>
        </p:nvSpPr>
        <p:spPr>
          <a:xfrm>
            <a:off x="6446520" y="4054566"/>
            <a:ext cx="4818888" cy="36576"/>
          </a:xfrm>
          <a:prstGeom prst="rect">
            <a:avLst/>
          </a:prstGeom>
          <a:noFill/>
        </p:spPr>
        <p:txBody>
          <a:bodyPr wrap="square" lIns="0" rIns="0">
            <a:spAutoFit/>
          </a:bodyPr>
          <a:lstStyle/>
          <a:p>
            <a:pPr algn="l"/>
            <a:r>
              <a:rPr sz="1070" b="0" dirty="0" err="1">
                <a:solidFill>
                  <a:srgbClr val="687480"/>
                </a:solidFill>
                <a:latin typeface="Aptos"/>
              </a:rPr>
              <a:t>Okul</a:t>
            </a:r>
            <a:r>
              <a:rPr sz="1070" b="0" dirty="0">
                <a:solidFill>
                  <a:srgbClr val="687480"/>
                </a:solidFill>
                <a:latin typeface="Aptos"/>
              </a:rPr>
              <a:t> </a:t>
            </a:r>
            <a:r>
              <a:rPr sz="1070" b="0" dirty="0" err="1">
                <a:solidFill>
                  <a:srgbClr val="687480"/>
                </a:solidFill>
                <a:latin typeface="Aptos"/>
              </a:rPr>
              <a:t>Öncesi</a:t>
            </a:r>
            <a:r>
              <a:rPr sz="1070" b="0" dirty="0">
                <a:solidFill>
                  <a:srgbClr val="687480"/>
                </a:solidFill>
                <a:latin typeface="Aptos"/>
              </a:rPr>
              <a:t> </a:t>
            </a:r>
            <a:r>
              <a:rPr sz="1070" b="0" dirty="0" err="1">
                <a:solidFill>
                  <a:srgbClr val="687480"/>
                </a:solidFill>
                <a:latin typeface="Aptos"/>
              </a:rPr>
              <a:t>Öğretmenliği</a:t>
            </a:r>
            <a:r>
              <a:rPr sz="1070" b="0" dirty="0">
                <a:solidFill>
                  <a:srgbClr val="687480"/>
                </a:solidFill>
                <a:latin typeface="Aptos"/>
              </a:rPr>
              <a:t> · </a:t>
            </a:r>
            <a:r>
              <a:rPr sz="1070" b="0" dirty="0" err="1">
                <a:solidFill>
                  <a:srgbClr val="687480"/>
                </a:solidFill>
                <a:latin typeface="Aptos"/>
              </a:rPr>
              <a:t>Sınıf</a:t>
            </a:r>
            <a:r>
              <a:rPr sz="1070" b="0" dirty="0">
                <a:solidFill>
                  <a:srgbClr val="687480"/>
                </a:solidFill>
                <a:latin typeface="Aptos"/>
              </a:rPr>
              <a:t> </a:t>
            </a:r>
            <a:r>
              <a:rPr sz="1070" b="0" dirty="0" err="1">
                <a:solidFill>
                  <a:srgbClr val="687480"/>
                </a:solidFill>
                <a:latin typeface="Aptos"/>
              </a:rPr>
              <a:t>Öğretmenliği</a:t>
            </a:r>
            <a:endParaRPr sz="1070" b="0" dirty="0">
              <a:solidFill>
                <a:srgbClr val="687480"/>
              </a:solidFill>
              <a:latin typeface="Aptos"/>
            </a:endParaRPr>
          </a:p>
        </p:txBody>
      </p:sp>
      <p:sp>
        <p:nvSpPr>
          <p:cNvPr id="32" name="Rounded Rectangle 31"/>
          <p:cNvSpPr/>
          <p:nvPr/>
        </p:nvSpPr>
        <p:spPr>
          <a:xfrm>
            <a:off x="640080" y="4535424"/>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640080" y="4535424"/>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68680" y="4718304"/>
            <a:ext cx="4846320" cy="347472"/>
          </a:xfrm>
          <a:prstGeom prst="rect">
            <a:avLst/>
          </a:prstGeom>
          <a:noFill/>
        </p:spPr>
        <p:txBody>
          <a:bodyPr wrap="square" lIns="0" rIns="0">
            <a:spAutoFit/>
          </a:bodyPr>
          <a:lstStyle/>
          <a:p>
            <a:pPr algn="l"/>
            <a:r>
              <a:rPr sz="1500" b="1">
                <a:solidFill>
                  <a:srgbClr val="202A34"/>
                </a:solidFill>
                <a:latin typeface="Aptos"/>
              </a:rPr>
              <a:t>Türkçe ve Sosyal Bilimler Eğitimi</a:t>
            </a:r>
          </a:p>
        </p:txBody>
      </p:sp>
      <p:sp>
        <p:nvSpPr>
          <p:cNvPr id="35" name="TextBox 34"/>
          <p:cNvSpPr txBox="1"/>
          <p:nvPr/>
        </p:nvSpPr>
        <p:spPr>
          <a:xfrm>
            <a:off x="882396" y="5077437"/>
            <a:ext cx="4818888" cy="36576"/>
          </a:xfrm>
          <a:prstGeom prst="rect">
            <a:avLst/>
          </a:prstGeom>
          <a:noFill/>
        </p:spPr>
        <p:txBody>
          <a:bodyPr wrap="square" lIns="0" rIns="0">
            <a:spAutoFit/>
          </a:bodyPr>
          <a:lstStyle/>
          <a:p>
            <a:pPr algn="l"/>
            <a:r>
              <a:rPr sz="1070" b="0" dirty="0" err="1">
                <a:solidFill>
                  <a:srgbClr val="687480"/>
                </a:solidFill>
                <a:latin typeface="Aptos"/>
              </a:rPr>
              <a:t>Türkçe</a:t>
            </a:r>
            <a:r>
              <a:rPr sz="1070" b="0" dirty="0">
                <a:solidFill>
                  <a:srgbClr val="687480"/>
                </a:solidFill>
                <a:latin typeface="Aptos"/>
              </a:rPr>
              <a:t> </a:t>
            </a:r>
            <a:r>
              <a:rPr sz="1070" b="0" dirty="0" err="1">
                <a:solidFill>
                  <a:srgbClr val="687480"/>
                </a:solidFill>
                <a:latin typeface="Aptos"/>
              </a:rPr>
              <a:t>Öğretmenliği</a:t>
            </a:r>
            <a:r>
              <a:rPr sz="1070" b="0" dirty="0">
                <a:solidFill>
                  <a:srgbClr val="687480"/>
                </a:solidFill>
                <a:latin typeface="Aptos"/>
              </a:rPr>
              <a:t> · </a:t>
            </a:r>
            <a:r>
              <a:rPr sz="1070" b="0" dirty="0" err="1">
                <a:solidFill>
                  <a:srgbClr val="687480"/>
                </a:solidFill>
                <a:latin typeface="Aptos"/>
              </a:rPr>
              <a:t>Sosyal</a:t>
            </a:r>
            <a:r>
              <a:rPr sz="1070" b="0" dirty="0">
                <a:solidFill>
                  <a:srgbClr val="687480"/>
                </a:solidFill>
                <a:latin typeface="Aptos"/>
              </a:rPr>
              <a:t> </a:t>
            </a:r>
            <a:r>
              <a:rPr sz="1070" b="0" dirty="0" err="1">
                <a:solidFill>
                  <a:srgbClr val="687480"/>
                </a:solidFill>
                <a:latin typeface="Aptos"/>
              </a:rPr>
              <a:t>Bilgiler</a:t>
            </a:r>
            <a:r>
              <a:rPr sz="1070" b="0" dirty="0">
                <a:solidFill>
                  <a:srgbClr val="687480"/>
                </a:solidFill>
                <a:latin typeface="Aptos"/>
              </a:rPr>
              <a:t> </a:t>
            </a:r>
            <a:r>
              <a:rPr sz="1070" b="0" dirty="0" err="1">
                <a:solidFill>
                  <a:srgbClr val="687480"/>
                </a:solidFill>
                <a:latin typeface="Aptos"/>
              </a:rPr>
              <a:t>Öğretmenliği</a:t>
            </a:r>
            <a:endParaRPr sz="1070" b="0" dirty="0">
              <a:solidFill>
                <a:srgbClr val="687480"/>
              </a:solidFill>
              <a:latin typeface="Aptos"/>
            </a:endParaRPr>
          </a:p>
        </p:txBody>
      </p:sp>
      <p:sp>
        <p:nvSpPr>
          <p:cNvPr id="36" name="Rounded Rectangle 35"/>
          <p:cNvSpPr/>
          <p:nvPr/>
        </p:nvSpPr>
        <p:spPr>
          <a:xfrm>
            <a:off x="6217920" y="4535424"/>
            <a:ext cx="5257800" cy="8229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6217920" y="4535424"/>
            <a:ext cx="64008" cy="8229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446520" y="4718304"/>
            <a:ext cx="4846320" cy="347472"/>
          </a:xfrm>
          <a:prstGeom prst="rect">
            <a:avLst/>
          </a:prstGeom>
          <a:noFill/>
        </p:spPr>
        <p:txBody>
          <a:bodyPr wrap="square" lIns="0" rIns="0">
            <a:spAutoFit/>
          </a:bodyPr>
          <a:lstStyle/>
          <a:p>
            <a:pPr algn="l"/>
            <a:r>
              <a:rPr sz="1500" b="1">
                <a:solidFill>
                  <a:srgbClr val="202A34"/>
                </a:solidFill>
                <a:latin typeface="Aptos"/>
              </a:rPr>
              <a:t>Yabancı Diller Eğitimi</a:t>
            </a:r>
          </a:p>
        </p:txBody>
      </p:sp>
      <p:sp>
        <p:nvSpPr>
          <p:cNvPr id="39" name="TextBox 38"/>
          <p:cNvSpPr txBox="1"/>
          <p:nvPr/>
        </p:nvSpPr>
        <p:spPr>
          <a:xfrm>
            <a:off x="6446520" y="5067538"/>
            <a:ext cx="4818888" cy="36576"/>
          </a:xfrm>
          <a:prstGeom prst="rect">
            <a:avLst/>
          </a:prstGeom>
          <a:noFill/>
        </p:spPr>
        <p:txBody>
          <a:bodyPr wrap="square" lIns="0" rIns="0">
            <a:spAutoFit/>
          </a:bodyPr>
          <a:lstStyle/>
          <a:p>
            <a:pPr algn="l"/>
            <a:r>
              <a:rPr sz="1070" b="0" dirty="0" err="1">
                <a:solidFill>
                  <a:srgbClr val="687480"/>
                </a:solidFill>
                <a:latin typeface="Aptos"/>
              </a:rPr>
              <a:t>Almanca</a:t>
            </a:r>
            <a:r>
              <a:rPr sz="1070" b="0" dirty="0">
                <a:solidFill>
                  <a:srgbClr val="687480"/>
                </a:solidFill>
                <a:latin typeface="Aptos"/>
              </a:rPr>
              <a:t> · </a:t>
            </a:r>
            <a:r>
              <a:rPr sz="1070" b="0" dirty="0" err="1">
                <a:solidFill>
                  <a:srgbClr val="687480"/>
                </a:solidFill>
                <a:latin typeface="Aptos"/>
              </a:rPr>
              <a:t>Fransızca</a:t>
            </a:r>
            <a:r>
              <a:rPr sz="1070" b="0" dirty="0">
                <a:solidFill>
                  <a:srgbClr val="687480"/>
                </a:solidFill>
                <a:latin typeface="Aptos"/>
              </a:rPr>
              <a:t> · </a:t>
            </a:r>
            <a:r>
              <a:rPr sz="1070" b="0" dirty="0" err="1">
                <a:solidFill>
                  <a:srgbClr val="687480"/>
                </a:solidFill>
                <a:latin typeface="Aptos"/>
              </a:rPr>
              <a:t>İngilizce</a:t>
            </a:r>
            <a:r>
              <a:rPr sz="1070" b="0" dirty="0">
                <a:solidFill>
                  <a:srgbClr val="687480"/>
                </a:solidFill>
                <a:latin typeface="Aptos"/>
              </a:rPr>
              <a:t> </a:t>
            </a:r>
            <a:r>
              <a:rPr sz="1070" b="0" dirty="0" err="1">
                <a:solidFill>
                  <a:srgbClr val="687480"/>
                </a:solidFill>
                <a:latin typeface="Aptos"/>
              </a:rPr>
              <a:t>Öğretmenliği</a:t>
            </a:r>
            <a:endParaRPr sz="1070" b="0" dirty="0">
              <a:solidFill>
                <a:srgbClr val="687480"/>
              </a:solidFill>
              <a:latin typeface="Aptos"/>
            </a:endParaRPr>
          </a:p>
        </p:txBody>
      </p:sp>
      <p:sp>
        <p:nvSpPr>
          <p:cNvPr id="40" name="TextBox 39"/>
          <p:cNvSpPr txBox="1"/>
          <p:nvPr/>
        </p:nvSpPr>
        <p:spPr>
          <a:xfrm>
            <a:off x="749808" y="5559552"/>
            <a:ext cx="3931920" cy="320040"/>
          </a:xfrm>
          <a:prstGeom prst="rect">
            <a:avLst/>
          </a:prstGeom>
          <a:noFill/>
        </p:spPr>
        <p:txBody>
          <a:bodyPr wrap="square" lIns="0" rIns="0">
            <a:spAutoFit/>
          </a:bodyPr>
          <a:lstStyle/>
          <a:p>
            <a:pPr algn="l"/>
            <a:r>
              <a:rPr sz="1500" b="1">
                <a:solidFill>
                  <a:srgbClr val="143460"/>
                </a:solidFill>
                <a:latin typeface="Aptos"/>
              </a:rPr>
              <a:t>8 bölüm · 14 lisans programı</a:t>
            </a:r>
          </a:p>
        </p:txBody>
      </p:sp>
      <p:sp>
        <p:nvSpPr>
          <p:cNvPr id="42" name="Rounded Rectangle 41"/>
          <p:cNvSpPr/>
          <p:nvPr/>
        </p:nvSpPr>
        <p:spPr>
          <a:xfrm>
            <a:off x="721705" y="5965368"/>
            <a:ext cx="10698480" cy="502920"/>
          </a:xfrm>
          <a:prstGeom prst="round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913729" y="6093384"/>
            <a:ext cx="10241280" cy="238527"/>
          </a:xfrm>
          <a:prstGeom prst="rect">
            <a:avLst/>
          </a:prstGeom>
          <a:noFill/>
        </p:spPr>
        <p:txBody>
          <a:bodyPr wrap="square" lIns="0" rIns="0">
            <a:spAutoFit/>
          </a:bodyPr>
          <a:lstStyle/>
          <a:p>
            <a:r>
              <a:rPr lang="tr-TR" sz="950" dirty="0">
                <a:solidFill>
                  <a:srgbClr val="143460"/>
                </a:solidFill>
                <a:latin typeface="Aptos"/>
              </a:rPr>
              <a:t>RPD, Eğitim Bilimleri Bölümü altında yürütülen lisans programıdır</a:t>
            </a:r>
            <a:endParaRPr sz="950" b="0" dirty="0">
              <a:solidFill>
                <a:srgbClr val="143460"/>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
          <p:cNvSpPr txBox="1"/>
          <p:nvPr/>
        </p:nvSpPr>
        <p:spPr>
          <a:xfrm>
            <a:off x="502920" y="256032"/>
            <a:ext cx="1097280" cy="320040"/>
          </a:xfrm>
          <a:prstGeom prst="rect">
            <a:avLst/>
          </a:prstGeom>
          <a:noFill/>
        </p:spPr>
        <p:txBody>
          <a:bodyPr wrap="none">
            <a:spAutoFit/>
          </a:bodyPr>
          <a:lstStyle/>
          <a:p>
            <a:r>
              <a:rPr sz="1800" b="1">
                <a:solidFill>
                  <a:srgbClr val="143460"/>
                </a:solidFill>
                <a:latin typeface="Aptos"/>
              </a:rPr>
              <a:t>BUÜ</a:t>
            </a:r>
          </a:p>
        </p:txBody>
      </p:sp>
      <p:sp>
        <p:nvSpPr>
          <p:cNvPr id="24" name="Oval 23"/>
          <p:cNvSpPr/>
          <p:nvPr/>
        </p:nvSpPr>
        <p:spPr>
          <a:xfrm>
            <a:off x="1307592" y="292608"/>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4"/>
          <p:cNvSpPr txBox="1"/>
          <p:nvPr/>
        </p:nvSpPr>
        <p:spPr>
          <a:xfrm>
            <a:off x="11155680" y="6419088"/>
            <a:ext cx="502920" cy="228600"/>
          </a:xfrm>
          <a:prstGeom prst="rect">
            <a:avLst/>
          </a:prstGeom>
          <a:noFill/>
        </p:spPr>
        <p:txBody>
          <a:bodyPr wrap="none">
            <a:spAutoFit/>
          </a:bodyPr>
          <a:lstStyle/>
          <a:p>
            <a:r>
              <a:rPr sz="1000">
                <a:solidFill>
                  <a:srgbClr val="5D6C7C"/>
                </a:solidFill>
                <a:latin typeface="Aptos"/>
              </a:rPr>
              <a:t>05</a:t>
            </a:r>
          </a:p>
        </p:txBody>
      </p:sp>
      <p:sp>
        <p:nvSpPr>
          <p:cNvPr id="26" name="TextBox 5"/>
          <p:cNvSpPr txBox="1"/>
          <p:nvPr/>
        </p:nvSpPr>
        <p:spPr>
          <a:xfrm>
            <a:off x="658368" y="658368"/>
            <a:ext cx="10789920" cy="256032"/>
          </a:xfrm>
          <a:prstGeom prst="rect">
            <a:avLst/>
          </a:prstGeom>
          <a:noFill/>
        </p:spPr>
        <p:txBody>
          <a:bodyPr wrap="none">
            <a:spAutoFit/>
          </a:bodyPr>
          <a:lstStyle/>
          <a:p>
            <a:r>
              <a:rPr sz="1000" b="1">
                <a:solidFill>
                  <a:srgbClr val="143460"/>
                </a:solidFill>
                <a:latin typeface="Aptos"/>
              </a:rPr>
              <a:t>1 · NEREYE GELDİN?</a:t>
            </a:r>
          </a:p>
        </p:txBody>
      </p:sp>
      <p:sp>
        <p:nvSpPr>
          <p:cNvPr id="27" name="TextBox 6"/>
          <p:cNvSpPr txBox="1"/>
          <p:nvPr/>
        </p:nvSpPr>
        <p:spPr>
          <a:xfrm>
            <a:off x="658368" y="987552"/>
            <a:ext cx="10698480" cy="731520"/>
          </a:xfrm>
          <a:prstGeom prst="rect">
            <a:avLst/>
          </a:prstGeom>
          <a:noFill/>
        </p:spPr>
        <p:txBody>
          <a:bodyPr wrap="square">
            <a:spAutoFit/>
          </a:bodyPr>
          <a:lstStyle/>
          <a:p>
            <a:r>
              <a:rPr sz="2800" b="1" dirty="0" err="1">
                <a:solidFill>
                  <a:srgbClr val="202A34"/>
                </a:solidFill>
                <a:latin typeface="Aptos"/>
              </a:rPr>
              <a:t>Birkaç</a:t>
            </a:r>
            <a:r>
              <a:rPr sz="2800" b="1" dirty="0">
                <a:solidFill>
                  <a:srgbClr val="202A34"/>
                </a:solidFill>
                <a:latin typeface="Aptos"/>
              </a:rPr>
              <a:t> </a:t>
            </a:r>
            <a:r>
              <a:rPr sz="2800" b="1" dirty="0" err="1">
                <a:solidFill>
                  <a:srgbClr val="202A34"/>
                </a:solidFill>
                <a:latin typeface="Aptos"/>
              </a:rPr>
              <a:t>sayıyla</a:t>
            </a:r>
            <a:r>
              <a:rPr sz="2800" b="1" dirty="0">
                <a:solidFill>
                  <a:srgbClr val="202A34"/>
                </a:solidFill>
                <a:latin typeface="Aptos"/>
              </a:rPr>
              <a:t> BUÜ RPD</a:t>
            </a:r>
          </a:p>
        </p:txBody>
      </p:sp>
      <p:sp>
        <p:nvSpPr>
          <p:cNvPr id="28" name="Rounded Rectangle 7"/>
          <p:cNvSpPr/>
          <p:nvPr/>
        </p:nvSpPr>
        <p:spPr>
          <a:xfrm>
            <a:off x="748298" y="1659862"/>
            <a:ext cx="2052786" cy="1143000"/>
          </a:xfrm>
          <a:prstGeom prst="roundRect">
            <a:avLst/>
          </a:prstGeom>
          <a:solidFill>
            <a:srgbClr val="FFFFFF"/>
          </a:solidFill>
          <a:ln>
            <a:solidFill>
              <a:srgbClr val="E0E6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8"/>
          <p:cNvSpPr/>
          <p:nvPr/>
        </p:nvSpPr>
        <p:spPr>
          <a:xfrm>
            <a:off x="748297" y="1659862"/>
            <a:ext cx="76383" cy="1143000"/>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9"/>
          <p:cNvSpPr txBox="1"/>
          <p:nvPr/>
        </p:nvSpPr>
        <p:spPr>
          <a:xfrm>
            <a:off x="1004330" y="1861030"/>
            <a:ext cx="1546750" cy="338554"/>
          </a:xfrm>
          <a:prstGeom prst="rect">
            <a:avLst/>
          </a:prstGeom>
          <a:noFill/>
        </p:spPr>
        <p:txBody>
          <a:bodyPr wrap="square" lIns="0" rIns="0">
            <a:spAutoFit/>
          </a:bodyPr>
          <a:lstStyle/>
          <a:p>
            <a:pPr algn="l"/>
            <a:r>
              <a:rPr sz="1600" b="1">
                <a:solidFill>
                  <a:srgbClr val="202A34"/>
                </a:solidFill>
                <a:latin typeface="Aptos"/>
              </a:rPr>
              <a:t>1993</a:t>
            </a:r>
          </a:p>
        </p:txBody>
      </p:sp>
      <p:sp>
        <p:nvSpPr>
          <p:cNvPr id="31" name="TextBox 10"/>
          <p:cNvSpPr txBox="1"/>
          <p:nvPr/>
        </p:nvSpPr>
        <p:spPr>
          <a:xfrm>
            <a:off x="1004330" y="2373094"/>
            <a:ext cx="1527654" cy="446276"/>
          </a:xfrm>
          <a:prstGeom prst="rect">
            <a:avLst/>
          </a:prstGeom>
          <a:noFill/>
        </p:spPr>
        <p:txBody>
          <a:bodyPr wrap="square" lIns="0" rIns="0">
            <a:spAutoFit/>
          </a:bodyPr>
          <a:lstStyle/>
          <a:p>
            <a:pPr algn="l"/>
            <a:r>
              <a:rPr sz="1150" b="0">
                <a:solidFill>
                  <a:srgbClr val="687480"/>
                </a:solidFill>
                <a:latin typeface="Aptos"/>
              </a:rPr>
              <a:t>RPD Anabilim Dalının kuruluş yılı</a:t>
            </a:r>
          </a:p>
        </p:txBody>
      </p:sp>
      <p:sp>
        <p:nvSpPr>
          <p:cNvPr id="32" name="Rounded Rectangle 11"/>
          <p:cNvSpPr/>
          <p:nvPr/>
        </p:nvSpPr>
        <p:spPr>
          <a:xfrm>
            <a:off x="2851418" y="1659862"/>
            <a:ext cx="2052786" cy="1143000"/>
          </a:xfrm>
          <a:prstGeom prst="roundRect">
            <a:avLst/>
          </a:prstGeom>
          <a:solidFill>
            <a:srgbClr val="FFFFFF"/>
          </a:solidFill>
          <a:ln>
            <a:solidFill>
              <a:srgbClr val="E0E6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12"/>
          <p:cNvSpPr/>
          <p:nvPr/>
        </p:nvSpPr>
        <p:spPr>
          <a:xfrm>
            <a:off x="2851417" y="1659862"/>
            <a:ext cx="76383" cy="114300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13"/>
          <p:cNvSpPr txBox="1"/>
          <p:nvPr/>
        </p:nvSpPr>
        <p:spPr>
          <a:xfrm>
            <a:off x="3107450" y="1861030"/>
            <a:ext cx="1546749" cy="338554"/>
          </a:xfrm>
          <a:prstGeom prst="rect">
            <a:avLst/>
          </a:prstGeom>
          <a:noFill/>
        </p:spPr>
        <p:txBody>
          <a:bodyPr wrap="square" lIns="0" rIns="0">
            <a:spAutoFit/>
          </a:bodyPr>
          <a:lstStyle/>
          <a:p>
            <a:pPr algn="l"/>
            <a:r>
              <a:rPr sz="1600" b="1">
                <a:solidFill>
                  <a:srgbClr val="202A34"/>
                </a:solidFill>
                <a:latin typeface="Aptos"/>
              </a:rPr>
              <a:t>240 AKTS</a:t>
            </a:r>
          </a:p>
        </p:txBody>
      </p:sp>
      <p:sp>
        <p:nvSpPr>
          <p:cNvPr id="35" name="TextBox 14"/>
          <p:cNvSpPr txBox="1"/>
          <p:nvPr/>
        </p:nvSpPr>
        <p:spPr>
          <a:xfrm>
            <a:off x="3107450" y="2373094"/>
            <a:ext cx="1527654" cy="446276"/>
          </a:xfrm>
          <a:prstGeom prst="rect">
            <a:avLst/>
          </a:prstGeom>
          <a:noFill/>
        </p:spPr>
        <p:txBody>
          <a:bodyPr wrap="square" lIns="0" rIns="0">
            <a:spAutoFit/>
          </a:bodyPr>
          <a:lstStyle/>
          <a:p>
            <a:pPr algn="l"/>
            <a:r>
              <a:rPr sz="1150" b="0">
                <a:solidFill>
                  <a:srgbClr val="687480"/>
                </a:solidFill>
                <a:latin typeface="Aptos"/>
              </a:rPr>
              <a:t>Lisans programının toplamı</a:t>
            </a:r>
          </a:p>
        </p:txBody>
      </p:sp>
      <p:sp>
        <p:nvSpPr>
          <p:cNvPr id="36" name="Rounded Rectangle 15"/>
          <p:cNvSpPr/>
          <p:nvPr/>
        </p:nvSpPr>
        <p:spPr>
          <a:xfrm>
            <a:off x="4954538" y="1659862"/>
            <a:ext cx="2052786" cy="1143000"/>
          </a:xfrm>
          <a:prstGeom prst="roundRect">
            <a:avLst/>
          </a:prstGeom>
          <a:solidFill>
            <a:srgbClr val="FFFFFF"/>
          </a:solidFill>
          <a:ln>
            <a:solidFill>
              <a:srgbClr val="E0E6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16"/>
          <p:cNvSpPr/>
          <p:nvPr/>
        </p:nvSpPr>
        <p:spPr>
          <a:xfrm>
            <a:off x="4954537" y="1659862"/>
            <a:ext cx="76383" cy="1143000"/>
          </a:xfrm>
          <a:prstGeom prst="rect">
            <a:avLst/>
          </a:prstGeom>
          <a:solidFill>
            <a:srgbClr val="E2B9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17"/>
          <p:cNvSpPr txBox="1"/>
          <p:nvPr/>
        </p:nvSpPr>
        <p:spPr>
          <a:xfrm>
            <a:off x="5210570" y="1861030"/>
            <a:ext cx="1546749" cy="338554"/>
          </a:xfrm>
          <a:prstGeom prst="rect">
            <a:avLst/>
          </a:prstGeom>
          <a:noFill/>
        </p:spPr>
        <p:txBody>
          <a:bodyPr wrap="square" lIns="0" rIns="0">
            <a:spAutoFit/>
          </a:bodyPr>
          <a:lstStyle/>
          <a:p>
            <a:pPr algn="l"/>
            <a:r>
              <a:rPr sz="1600" b="1" dirty="0" smtClean="0">
                <a:solidFill>
                  <a:srgbClr val="202A34"/>
                </a:solidFill>
                <a:latin typeface="Aptos"/>
              </a:rPr>
              <a:t>1</a:t>
            </a:r>
            <a:r>
              <a:rPr lang="tr-TR" sz="1600" b="1" dirty="0" smtClean="0">
                <a:solidFill>
                  <a:srgbClr val="202A34"/>
                </a:solidFill>
                <a:latin typeface="Aptos"/>
              </a:rPr>
              <a:t>0</a:t>
            </a:r>
            <a:endParaRPr sz="1600" b="1" dirty="0">
              <a:solidFill>
                <a:srgbClr val="202A34"/>
              </a:solidFill>
              <a:latin typeface="Aptos"/>
            </a:endParaRPr>
          </a:p>
        </p:txBody>
      </p:sp>
      <p:sp>
        <p:nvSpPr>
          <p:cNvPr id="39" name="TextBox 18"/>
          <p:cNvSpPr txBox="1"/>
          <p:nvPr/>
        </p:nvSpPr>
        <p:spPr>
          <a:xfrm>
            <a:off x="5210570" y="2373094"/>
            <a:ext cx="1527654" cy="274320"/>
          </a:xfrm>
          <a:prstGeom prst="rect">
            <a:avLst/>
          </a:prstGeom>
          <a:noFill/>
        </p:spPr>
        <p:txBody>
          <a:bodyPr wrap="square" lIns="0" rIns="0">
            <a:spAutoFit/>
          </a:bodyPr>
          <a:lstStyle/>
          <a:p>
            <a:pPr algn="l"/>
            <a:r>
              <a:rPr sz="1150" b="0">
                <a:solidFill>
                  <a:srgbClr val="687480"/>
                </a:solidFill>
                <a:latin typeface="Aptos"/>
              </a:rPr>
              <a:t>Akademik personel</a:t>
            </a:r>
          </a:p>
        </p:txBody>
      </p:sp>
      <p:sp>
        <p:nvSpPr>
          <p:cNvPr id="40" name="Rounded Rectangle 19"/>
          <p:cNvSpPr/>
          <p:nvPr/>
        </p:nvSpPr>
        <p:spPr>
          <a:xfrm>
            <a:off x="7057658" y="1659862"/>
            <a:ext cx="2052786" cy="1143000"/>
          </a:xfrm>
          <a:prstGeom prst="roundRect">
            <a:avLst/>
          </a:prstGeom>
          <a:solidFill>
            <a:srgbClr val="FFFFFF"/>
          </a:solidFill>
          <a:ln>
            <a:solidFill>
              <a:srgbClr val="E0E6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20"/>
          <p:cNvSpPr/>
          <p:nvPr/>
        </p:nvSpPr>
        <p:spPr>
          <a:xfrm>
            <a:off x="7057657" y="1659862"/>
            <a:ext cx="76383" cy="1143000"/>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21"/>
          <p:cNvSpPr txBox="1"/>
          <p:nvPr/>
        </p:nvSpPr>
        <p:spPr>
          <a:xfrm>
            <a:off x="7313690" y="1861030"/>
            <a:ext cx="1546749" cy="338554"/>
          </a:xfrm>
          <a:prstGeom prst="rect">
            <a:avLst/>
          </a:prstGeom>
          <a:noFill/>
        </p:spPr>
        <p:txBody>
          <a:bodyPr wrap="square" lIns="0" rIns="0">
            <a:spAutoFit/>
          </a:bodyPr>
          <a:lstStyle/>
          <a:p>
            <a:pPr algn="l"/>
            <a:r>
              <a:rPr sz="1600" b="1">
                <a:solidFill>
                  <a:srgbClr val="202A34"/>
                </a:solidFill>
                <a:latin typeface="Aptos"/>
              </a:rPr>
              <a:t>4 yıl</a:t>
            </a:r>
          </a:p>
        </p:txBody>
      </p:sp>
      <p:sp>
        <p:nvSpPr>
          <p:cNvPr id="43" name="TextBox 22"/>
          <p:cNvSpPr txBox="1"/>
          <p:nvPr/>
        </p:nvSpPr>
        <p:spPr>
          <a:xfrm>
            <a:off x="7313690" y="2373094"/>
            <a:ext cx="1527654" cy="274320"/>
          </a:xfrm>
          <a:prstGeom prst="rect">
            <a:avLst/>
          </a:prstGeom>
          <a:noFill/>
        </p:spPr>
        <p:txBody>
          <a:bodyPr wrap="square" lIns="0" rIns="0">
            <a:spAutoFit/>
          </a:bodyPr>
          <a:lstStyle/>
          <a:p>
            <a:pPr algn="l"/>
            <a:r>
              <a:rPr sz="1150" b="0">
                <a:solidFill>
                  <a:srgbClr val="687480"/>
                </a:solidFill>
                <a:latin typeface="Aptos"/>
              </a:rPr>
              <a:t>Örgün lisans eğitimi</a:t>
            </a:r>
          </a:p>
        </p:txBody>
      </p:sp>
      <p:graphicFrame>
        <p:nvGraphicFramePr>
          <p:cNvPr id="44" name="Chart 23"/>
          <p:cNvGraphicFramePr>
            <a:graphicFrameLocks noGrp="1"/>
          </p:cNvGraphicFramePr>
          <p:nvPr/>
        </p:nvGraphicFramePr>
        <p:xfrm>
          <a:off x="777240" y="3246120"/>
          <a:ext cx="6858000" cy="2240280"/>
        </p:xfrm>
        <a:graphic>
          <a:graphicData uri="http://schemas.openxmlformats.org/drawingml/2006/chart">
            <c:chart xmlns:c="http://schemas.openxmlformats.org/drawingml/2006/chart" xmlns:r="http://schemas.openxmlformats.org/officeDocument/2006/relationships" r:id="rId2"/>
          </a:graphicData>
        </a:graphic>
      </p:graphicFrame>
      <p:sp>
        <p:nvSpPr>
          <p:cNvPr id="45" name="TextBox 24"/>
          <p:cNvSpPr txBox="1"/>
          <p:nvPr/>
        </p:nvSpPr>
        <p:spPr>
          <a:xfrm>
            <a:off x="841248" y="2971800"/>
            <a:ext cx="2926080" cy="274320"/>
          </a:xfrm>
          <a:prstGeom prst="rect">
            <a:avLst/>
          </a:prstGeom>
          <a:noFill/>
        </p:spPr>
        <p:txBody>
          <a:bodyPr wrap="square" lIns="0" rIns="0">
            <a:spAutoFit/>
          </a:bodyPr>
          <a:lstStyle/>
          <a:p>
            <a:pPr algn="l"/>
            <a:r>
              <a:rPr sz="1300" b="1">
                <a:solidFill>
                  <a:srgbClr val="202A34"/>
                </a:solidFill>
                <a:latin typeface="Aptos"/>
              </a:rPr>
              <a:t>YKS taban başarı sırası</a:t>
            </a:r>
          </a:p>
        </p:txBody>
      </p:sp>
      <p:sp>
        <p:nvSpPr>
          <p:cNvPr id="47" name="TextBox 26"/>
          <p:cNvSpPr txBox="1"/>
          <p:nvPr/>
        </p:nvSpPr>
        <p:spPr>
          <a:xfrm>
            <a:off x="8001000" y="4187952"/>
            <a:ext cx="3154680" cy="1323439"/>
          </a:xfrm>
          <a:prstGeom prst="rect">
            <a:avLst/>
          </a:prstGeom>
          <a:noFill/>
        </p:spPr>
        <p:txBody>
          <a:bodyPr wrap="square" lIns="0" rIns="0">
            <a:spAutoFit/>
          </a:bodyPr>
          <a:lstStyle/>
          <a:p>
            <a:pPr algn="l"/>
            <a:r>
              <a:rPr sz="2000" b="1" dirty="0" smtClean="0">
                <a:solidFill>
                  <a:srgbClr val="143460"/>
                </a:solidFill>
                <a:latin typeface="Aptos"/>
              </a:rPr>
              <a:t>2026</a:t>
            </a:r>
            <a:endParaRPr lang="tr-TR" sz="2000" b="1" dirty="0" smtClean="0">
              <a:solidFill>
                <a:srgbClr val="143460"/>
              </a:solidFill>
              <a:latin typeface="Aptos"/>
            </a:endParaRPr>
          </a:p>
          <a:p>
            <a:pPr algn="l"/>
            <a:endParaRPr lang="tr-TR" sz="2000" b="1" dirty="0">
              <a:solidFill>
                <a:srgbClr val="143460"/>
              </a:solidFill>
              <a:latin typeface="Aptos"/>
            </a:endParaRPr>
          </a:p>
          <a:p>
            <a:pPr algn="l"/>
            <a:r>
              <a:rPr lang="tr-TR" sz="2000" b="1" dirty="0" smtClean="0">
                <a:solidFill>
                  <a:srgbClr val="143460"/>
                </a:solidFill>
                <a:latin typeface="Aptos"/>
              </a:rPr>
              <a:t>Başarı sırası: </a:t>
            </a:r>
            <a:r>
              <a:rPr sz="2000" dirty="0" smtClean="0">
                <a:solidFill>
                  <a:srgbClr val="143460"/>
                </a:solidFill>
                <a:latin typeface="Aptos"/>
              </a:rPr>
              <a:t>77.376</a:t>
            </a:r>
            <a:endParaRPr lang="tr-TR" sz="2000" dirty="0" smtClean="0">
              <a:solidFill>
                <a:srgbClr val="143460"/>
              </a:solidFill>
              <a:latin typeface="Aptos"/>
            </a:endParaRPr>
          </a:p>
          <a:p>
            <a:r>
              <a:rPr lang="tr-TR" sz="2000" b="1" dirty="0" smtClean="0">
                <a:solidFill>
                  <a:srgbClr val="143460"/>
                </a:solidFill>
                <a:latin typeface="Aptos"/>
              </a:rPr>
              <a:t>Taban puan: </a:t>
            </a:r>
            <a:r>
              <a:rPr lang="tr-TR" sz="2000" dirty="0" smtClean="0">
                <a:solidFill>
                  <a:srgbClr val="143460"/>
                </a:solidFill>
                <a:latin typeface="Aptos"/>
              </a:rPr>
              <a:t>379.85798</a:t>
            </a:r>
            <a:endParaRPr sz="2000" dirty="0">
              <a:solidFill>
                <a:srgbClr val="143460"/>
              </a:solidFill>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01168"/>
            <a:ext cx="914400" cy="256032"/>
          </a:xfrm>
          <a:prstGeom prst="rect">
            <a:avLst/>
          </a:prstGeom>
          <a:noFill/>
        </p:spPr>
        <p:txBody>
          <a:bodyPr wrap="square" lIns="54864" tIns="18288" rIns="54864" bIns="18288" anchor="ctr">
            <a:spAutoFit/>
          </a:bodyPr>
          <a:lstStyle/>
          <a:p>
            <a:pPr algn="l"/>
            <a:r>
              <a:rPr sz="1200" b="1">
                <a:solidFill>
                  <a:srgbClr val="183153"/>
                </a:solidFill>
                <a:latin typeface="Aptos"/>
              </a:rPr>
              <a:t>BUÜ</a:t>
            </a:r>
          </a:p>
        </p:txBody>
      </p:sp>
      <p:sp>
        <p:nvSpPr>
          <p:cNvPr id="4" name="Oval 3"/>
          <p:cNvSpPr/>
          <p:nvPr/>
        </p:nvSpPr>
        <p:spPr>
          <a:xfrm>
            <a:off x="1307592" y="265176"/>
            <a:ext cx="100584" cy="100584"/>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621792"/>
            <a:ext cx="10058400" cy="237744"/>
          </a:xfrm>
          <a:prstGeom prst="rect">
            <a:avLst/>
          </a:prstGeom>
          <a:noFill/>
        </p:spPr>
        <p:txBody>
          <a:bodyPr wrap="square" lIns="54864" tIns="18288" rIns="54864" bIns="18288" anchor="ctr">
            <a:spAutoFit/>
          </a:bodyPr>
          <a:lstStyle/>
          <a:p>
            <a:pPr algn="l"/>
            <a:r>
              <a:rPr sz="1100" b="1">
                <a:solidFill>
                  <a:srgbClr val="36699A"/>
                </a:solidFill>
                <a:latin typeface="Aptos"/>
              </a:rPr>
              <a:t>1 · NEREYE GELDİN?</a:t>
            </a:r>
          </a:p>
        </p:txBody>
      </p:sp>
      <p:sp>
        <p:nvSpPr>
          <p:cNvPr id="6" name="TextBox 5"/>
          <p:cNvSpPr txBox="1"/>
          <p:nvPr/>
        </p:nvSpPr>
        <p:spPr>
          <a:xfrm>
            <a:off x="658368" y="914400"/>
            <a:ext cx="10698480" cy="502920"/>
          </a:xfrm>
          <a:prstGeom prst="rect">
            <a:avLst/>
          </a:prstGeom>
          <a:noFill/>
        </p:spPr>
        <p:txBody>
          <a:bodyPr wrap="square" lIns="54864" tIns="18288" rIns="54864" bIns="18288" anchor="ctr">
            <a:spAutoFit/>
          </a:bodyPr>
          <a:lstStyle/>
          <a:p>
            <a:pPr algn="l"/>
            <a:r>
              <a:rPr sz="2500" b="1">
                <a:solidFill>
                  <a:srgbClr val="183153"/>
                </a:solidFill>
                <a:latin typeface="Aptos"/>
              </a:rPr>
              <a:t>Üst Yönetimden RPD’ye</a:t>
            </a:r>
          </a:p>
        </p:txBody>
      </p:sp>
      <p:sp>
        <p:nvSpPr>
          <p:cNvPr id="7" name="TextBox 6"/>
          <p:cNvSpPr txBox="1"/>
          <p:nvPr/>
        </p:nvSpPr>
        <p:spPr>
          <a:xfrm>
            <a:off x="11109960" y="6400800"/>
            <a:ext cx="502920" cy="201168"/>
          </a:xfrm>
          <a:prstGeom prst="rect">
            <a:avLst/>
          </a:prstGeom>
          <a:noFill/>
        </p:spPr>
        <p:txBody>
          <a:bodyPr wrap="square" lIns="54864" tIns="18288" rIns="54864" bIns="18288" anchor="ctr">
            <a:spAutoFit/>
          </a:bodyPr>
          <a:lstStyle/>
          <a:p>
            <a:r>
              <a:rPr sz="1000">
                <a:solidFill>
                  <a:srgbClr val="5D6C7C"/>
                </a:solidFill>
                <a:latin typeface="Aptos"/>
              </a:rPr>
              <a:t>06</a:t>
            </a:r>
          </a:p>
        </p:txBody>
      </p:sp>
      <p:sp>
        <p:nvSpPr>
          <p:cNvPr id="8" name="Rounded Rectangle 7"/>
          <p:cNvSpPr/>
          <p:nvPr/>
        </p:nvSpPr>
        <p:spPr>
          <a:xfrm>
            <a:off x="4572000" y="1508760"/>
            <a:ext cx="3017520" cy="658368"/>
          </a:xfrm>
          <a:prstGeom prst="roundRect">
            <a:avLst/>
          </a:prstGeom>
          <a:solidFill>
            <a:srgbClr val="183153"/>
          </a:solidFill>
          <a:ln w="12700">
            <a:solidFill>
              <a:srgbClr val="18315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81728" y="1591056"/>
            <a:ext cx="2798063" cy="256032"/>
          </a:xfrm>
          <a:prstGeom prst="rect">
            <a:avLst/>
          </a:prstGeom>
          <a:noFill/>
        </p:spPr>
        <p:txBody>
          <a:bodyPr wrap="square" lIns="54864" tIns="18288" rIns="54864" bIns="18288" anchor="ctr">
            <a:spAutoFit/>
          </a:bodyPr>
          <a:lstStyle/>
          <a:p>
            <a:pPr algn="ctr"/>
            <a:r>
              <a:rPr sz="1400" b="1">
                <a:solidFill>
                  <a:srgbClr val="FFFFFF"/>
                </a:solidFill>
                <a:latin typeface="Aptos"/>
              </a:rPr>
              <a:t>Prof. Dr. Ferudun YILMAZ</a:t>
            </a:r>
          </a:p>
        </p:txBody>
      </p:sp>
      <p:sp>
        <p:nvSpPr>
          <p:cNvPr id="10" name="TextBox 9"/>
          <p:cNvSpPr txBox="1"/>
          <p:nvPr/>
        </p:nvSpPr>
        <p:spPr>
          <a:xfrm>
            <a:off x="4681728" y="1856231"/>
            <a:ext cx="2798063" cy="201168"/>
          </a:xfrm>
          <a:prstGeom prst="rect">
            <a:avLst/>
          </a:prstGeom>
          <a:noFill/>
        </p:spPr>
        <p:txBody>
          <a:bodyPr wrap="square" lIns="54864" tIns="18288" rIns="54864" bIns="18288" anchor="ctr">
            <a:spAutoFit/>
          </a:bodyPr>
          <a:lstStyle/>
          <a:p>
            <a:pPr algn="ctr"/>
            <a:r>
              <a:rPr sz="1000" b="0">
                <a:solidFill>
                  <a:srgbClr val="FFFFFF"/>
                </a:solidFill>
                <a:latin typeface="Aptos"/>
              </a:rPr>
              <a:t>Rektör</a:t>
            </a:r>
          </a:p>
        </p:txBody>
      </p:sp>
      <p:sp>
        <p:nvSpPr>
          <p:cNvPr id="11" name="Rounded Rectangle 10"/>
          <p:cNvSpPr/>
          <p:nvPr/>
        </p:nvSpPr>
        <p:spPr>
          <a:xfrm>
            <a:off x="914400" y="2487168"/>
            <a:ext cx="3154680" cy="658368"/>
          </a:xfrm>
          <a:prstGeom prst="roundRect">
            <a:avLst/>
          </a:prstGeom>
          <a:solidFill>
            <a:srgbClr val="EEF4F9"/>
          </a:solidFill>
          <a:ln w="12700">
            <a:solidFill>
              <a:srgbClr val="D2DD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24128" y="2569464"/>
            <a:ext cx="2935224" cy="256032"/>
          </a:xfrm>
          <a:prstGeom prst="rect">
            <a:avLst/>
          </a:prstGeom>
          <a:noFill/>
        </p:spPr>
        <p:txBody>
          <a:bodyPr wrap="square" lIns="54864" tIns="18288" rIns="54864" bIns="18288" anchor="ctr">
            <a:spAutoFit/>
          </a:bodyPr>
          <a:lstStyle/>
          <a:p>
            <a:pPr algn="ctr"/>
            <a:r>
              <a:rPr sz="1400" b="1">
                <a:solidFill>
                  <a:srgbClr val="183153"/>
                </a:solidFill>
                <a:latin typeface="Aptos"/>
              </a:rPr>
              <a:t>Prof. Dr. İrfan KIRIŞTIOĞLU</a:t>
            </a:r>
          </a:p>
        </p:txBody>
      </p:sp>
      <p:sp>
        <p:nvSpPr>
          <p:cNvPr id="13" name="TextBox 12"/>
          <p:cNvSpPr txBox="1"/>
          <p:nvPr/>
        </p:nvSpPr>
        <p:spPr>
          <a:xfrm>
            <a:off x="1024128" y="2834640"/>
            <a:ext cx="2935224" cy="201168"/>
          </a:xfrm>
          <a:prstGeom prst="rect">
            <a:avLst/>
          </a:prstGeom>
          <a:noFill/>
        </p:spPr>
        <p:txBody>
          <a:bodyPr wrap="square" lIns="54864" tIns="18288" rIns="54864" bIns="18288" anchor="ctr">
            <a:spAutoFit/>
          </a:bodyPr>
          <a:lstStyle/>
          <a:p>
            <a:pPr algn="ctr"/>
            <a:r>
              <a:rPr sz="1000" b="0">
                <a:solidFill>
                  <a:srgbClr val="5D6C7C"/>
                </a:solidFill>
                <a:latin typeface="Aptos"/>
              </a:rPr>
              <a:t>Rektör Yardımcısı</a:t>
            </a:r>
          </a:p>
        </p:txBody>
      </p:sp>
      <p:sp>
        <p:nvSpPr>
          <p:cNvPr id="14" name="Rounded Rectangle 13"/>
          <p:cNvSpPr/>
          <p:nvPr/>
        </p:nvSpPr>
        <p:spPr>
          <a:xfrm>
            <a:off x="4517136" y="2487168"/>
            <a:ext cx="3154680" cy="658368"/>
          </a:xfrm>
          <a:prstGeom prst="roundRect">
            <a:avLst/>
          </a:prstGeom>
          <a:solidFill>
            <a:srgbClr val="EEF4F9"/>
          </a:solidFill>
          <a:ln w="12700">
            <a:solidFill>
              <a:srgbClr val="D2DD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626864" y="2569464"/>
            <a:ext cx="2935224" cy="256032"/>
          </a:xfrm>
          <a:prstGeom prst="rect">
            <a:avLst/>
          </a:prstGeom>
          <a:noFill/>
        </p:spPr>
        <p:txBody>
          <a:bodyPr wrap="square" lIns="54864" tIns="18288" rIns="54864" bIns="18288" anchor="ctr">
            <a:spAutoFit/>
          </a:bodyPr>
          <a:lstStyle/>
          <a:p>
            <a:pPr algn="ctr"/>
            <a:r>
              <a:rPr sz="1400" b="1">
                <a:solidFill>
                  <a:srgbClr val="183153"/>
                </a:solidFill>
                <a:latin typeface="Aptos"/>
              </a:rPr>
              <a:t>Prof. Dr. Cafer ÇİFTCİ</a:t>
            </a:r>
          </a:p>
        </p:txBody>
      </p:sp>
      <p:sp>
        <p:nvSpPr>
          <p:cNvPr id="16" name="TextBox 15"/>
          <p:cNvSpPr txBox="1"/>
          <p:nvPr/>
        </p:nvSpPr>
        <p:spPr>
          <a:xfrm>
            <a:off x="4626864" y="2834640"/>
            <a:ext cx="2935224" cy="201168"/>
          </a:xfrm>
          <a:prstGeom prst="rect">
            <a:avLst/>
          </a:prstGeom>
          <a:noFill/>
        </p:spPr>
        <p:txBody>
          <a:bodyPr wrap="square" lIns="54864" tIns="18288" rIns="54864" bIns="18288" anchor="ctr">
            <a:spAutoFit/>
          </a:bodyPr>
          <a:lstStyle/>
          <a:p>
            <a:pPr algn="ctr"/>
            <a:r>
              <a:rPr sz="1000" b="0">
                <a:solidFill>
                  <a:srgbClr val="5D6C7C"/>
                </a:solidFill>
                <a:latin typeface="Aptos"/>
              </a:rPr>
              <a:t>Rektör Yardımcısı</a:t>
            </a:r>
          </a:p>
        </p:txBody>
      </p:sp>
      <p:sp>
        <p:nvSpPr>
          <p:cNvPr id="17" name="Rounded Rectangle 16"/>
          <p:cNvSpPr/>
          <p:nvPr/>
        </p:nvSpPr>
        <p:spPr>
          <a:xfrm>
            <a:off x="8119872" y="2487168"/>
            <a:ext cx="3154680" cy="658368"/>
          </a:xfrm>
          <a:prstGeom prst="roundRect">
            <a:avLst/>
          </a:prstGeom>
          <a:solidFill>
            <a:srgbClr val="EEF4F9"/>
          </a:solidFill>
          <a:ln w="12700">
            <a:solidFill>
              <a:srgbClr val="D2DD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0" y="2569464"/>
            <a:ext cx="2935224" cy="256032"/>
          </a:xfrm>
          <a:prstGeom prst="rect">
            <a:avLst/>
          </a:prstGeom>
          <a:noFill/>
        </p:spPr>
        <p:txBody>
          <a:bodyPr wrap="square" lIns="54864" tIns="18288" rIns="54864" bIns="18288" anchor="ctr">
            <a:spAutoFit/>
          </a:bodyPr>
          <a:lstStyle/>
          <a:p>
            <a:pPr algn="ctr"/>
            <a:r>
              <a:rPr sz="1400" b="1">
                <a:solidFill>
                  <a:srgbClr val="183153"/>
                </a:solidFill>
                <a:latin typeface="Aptos"/>
              </a:rPr>
              <a:t>Prof. Dr. Zekeriyya ARI</a:t>
            </a:r>
          </a:p>
        </p:txBody>
      </p:sp>
      <p:sp>
        <p:nvSpPr>
          <p:cNvPr id="19" name="TextBox 18"/>
          <p:cNvSpPr txBox="1"/>
          <p:nvPr/>
        </p:nvSpPr>
        <p:spPr>
          <a:xfrm>
            <a:off x="8229600" y="2834640"/>
            <a:ext cx="2935224" cy="201168"/>
          </a:xfrm>
          <a:prstGeom prst="rect">
            <a:avLst/>
          </a:prstGeom>
          <a:noFill/>
        </p:spPr>
        <p:txBody>
          <a:bodyPr wrap="square" lIns="54864" tIns="18288" rIns="54864" bIns="18288" anchor="ctr">
            <a:spAutoFit/>
          </a:bodyPr>
          <a:lstStyle/>
          <a:p>
            <a:pPr algn="ctr"/>
            <a:r>
              <a:rPr sz="1000" b="0">
                <a:solidFill>
                  <a:srgbClr val="5D6C7C"/>
                </a:solidFill>
                <a:latin typeface="Aptos"/>
              </a:rPr>
              <a:t>Rektör Yardımcısı</a:t>
            </a:r>
          </a:p>
        </p:txBody>
      </p:sp>
      <p:sp>
        <p:nvSpPr>
          <p:cNvPr id="20" name="Rounded Rectangle 19"/>
          <p:cNvSpPr/>
          <p:nvPr/>
        </p:nvSpPr>
        <p:spPr>
          <a:xfrm>
            <a:off x="4572000" y="3529584"/>
            <a:ext cx="3017520" cy="658368"/>
          </a:xfrm>
          <a:prstGeom prst="roundRect">
            <a:avLst/>
          </a:prstGeom>
          <a:solidFill>
            <a:srgbClr val="183153"/>
          </a:solidFill>
          <a:ln w="12700">
            <a:solidFill>
              <a:srgbClr val="18315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681728" y="3611879"/>
            <a:ext cx="2798063" cy="256032"/>
          </a:xfrm>
          <a:prstGeom prst="rect">
            <a:avLst/>
          </a:prstGeom>
          <a:noFill/>
        </p:spPr>
        <p:txBody>
          <a:bodyPr wrap="square" lIns="54864" tIns="18288" rIns="54864" bIns="18288" anchor="ctr">
            <a:spAutoFit/>
          </a:bodyPr>
          <a:lstStyle/>
          <a:p>
            <a:pPr algn="ctr"/>
            <a:r>
              <a:rPr sz="1400" b="1">
                <a:solidFill>
                  <a:srgbClr val="FFFFFF"/>
                </a:solidFill>
                <a:latin typeface="Aptos"/>
              </a:rPr>
              <a:t>Prof. Dr. Salih ÇEPNİ</a:t>
            </a:r>
          </a:p>
        </p:txBody>
      </p:sp>
      <p:sp>
        <p:nvSpPr>
          <p:cNvPr id="22" name="TextBox 21"/>
          <p:cNvSpPr txBox="1"/>
          <p:nvPr/>
        </p:nvSpPr>
        <p:spPr>
          <a:xfrm>
            <a:off x="4681728" y="3877056"/>
            <a:ext cx="2798063" cy="201168"/>
          </a:xfrm>
          <a:prstGeom prst="rect">
            <a:avLst/>
          </a:prstGeom>
          <a:noFill/>
        </p:spPr>
        <p:txBody>
          <a:bodyPr wrap="square" lIns="54864" tIns="18288" rIns="54864" bIns="18288" anchor="ctr">
            <a:spAutoFit/>
          </a:bodyPr>
          <a:lstStyle/>
          <a:p>
            <a:pPr algn="ctr"/>
            <a:r>
              <a:rPr sz="1000" b="0">
                <a:solidFill>
                  <a:srgbClr val="FFFFFF"/>
                </a:solidFill>
                <a:latin typeface="Aptos"/>
              </a:rPr>
              <a:t>Eğitim Fakültesi Dekanı</a:t>
            </a:r>
          </a:p>
        </p:txBody>
      </p:sp>
      <p:sp>
        <p:nvSpPr>
          <p:cNvPr id="23" name="Rounded Rectangle 22"/>
          <p:cNvSpPr/>
          <p:nvPr/>
        </p:nvSpPr>
        <p:spPr>
          <a:xfrm>
            <a:off x="2560320" y="4498848"/>
            <a:ext cx="3154680" cy="658368"/>
          </a:xfrm>
          <a:prstGeom prst="roundRect">
            <a:avLst/>
          </a:prstGeom>
          <a:solidFill>
            <a:srgbClr val="EEF4F9"/>
          </a:solidFill>
          <a:ln w="12700">
            <a:solidFill>
              <a:srgbClr val="D2DD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2670048" y="4581144"/>
            <a:ext cx="2935224" cy="256032"/>
          </a:xfrm>
          <a:prstGeom prst="rect">
            <a:avLst/>
          </a:prstGeom>
          <a:noFill/>
        </p:spPr>
        <p:txBody>
          <a:bodyPr wrap="square" lIns="54864" tIns="18288" rIns="54864" bIns="18288" anchor="ctr">
            <a:spAutoFit/>
          </a:bodyPr>
          <a:lstStyle/>
          <a:p>
            <a:pPr algn="ctr"/>
            <a:r>
              <a:rPr sz="1400" b="1">
                <a:solidFill>
                  <a:srgbClr val="183153"/>
                </a:solidFill>
                <a:latin typeface="Aptos"/>
              </a:rPr>
              <a:t>Prof. Dr. Nagihan Oğuz Duran</a:t>
            </a:r>
          </a:p>
        </p:txBody>
      </p:sp>
      <p:sp>
        <p:nvSpPr>
          <p:cNvPr id="25" name="TextBox 24"/>
          <p:cNvSpPr txBox="1"/>
          <p:nvPr/>
        </p:nvSpPr>
        <p:spPr>
          <a:xfrm>
            <a:off x="2670048" y="4846320"/>
            <a:ext cx="2935224" cy="201168"/>
          </a:xfrm>
          <a:prstGeom prst="rect">
            <a:avLst/>
          </a:prstGeom>
          <a:noFill/>
        </p:spPr>
        <p:txBody>
          <a:bodyPr wrap="square" lIns="54864" tIns="18288" rIns="54864" bIns="18288" anchor="ctr">
            <a:spAutoFit/>
          </a:bodyPr>
          <a:lstStyle/>
          <a:p>
            <a:pPr algn="ctr"/>
            <a:r>
              <a:rPr sz="1000" b="0">
                <a:solidFill>
                  <a:srgbClr val="5D6C7C"/>
                </a:solidFill>
                <a:latin typeface="Aptos"/>
              </a:rPr>
              <a:t>Dekan Yardımcısı</a:t>
            </a:r>
          </a:p>
        </p:txBody>
      </p:sp>
      <p:sp>
        <p:nvSpPr>
          <p:cNvPr id="26" name="Rounded Rectangle 25"/>
          <p:cNvSpPr/>
          <p:nvPr/>
        </p:nvSpPr>
        <p:spPr>
          <a:xfrm>
            <a:off x="6473952" y="4498848"/>
            <a:ext cx="3154680" cy="658368"/>
          </a:xfrm>
          <a:prstGeom prst="roundRect">
            <a:avLst/>
          </a:prstGeom>
          <a:solidFill>
            <a:srgbClr val="EEF4F9"/>
          </a:solidFill>
          <a:ln w="12700">
            <a:solidFill>
              <a:srgbClr val="D2DD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583680" y="4581144"/>
            <a:ext cx="2935224" cy="256032"/>
          </a:xfrm>
          <a:prstGeom prst="rect">
            <a:avLst/>
          </a:prstGeom>
          <a:noFill/>
        </p:spPr>
        <p:txBody>
          <a:bodyPr wrap="square" lIns="54864" tIns="18288" rIns="54864" bIns="18288" anchor="ctr">
            <a:spAutoFit/>
          </a:bodyPr>
          <a:lstStyle/>
          <a:p>
            <a:pPr algn="ctr"/>
            <a:r>
              <a:rPr sz="1400" b="1">
                <a:solidFill>
                  <a:srgbClr val="183153"/>
                </a:solidFill>
                <a:latin typeface="Aptos"/>
              </a:rPr>
              <a:t>Prof. Dr. Rasim Erol Demirbatır</a:t>
            </a:r>
          </a:p>
        </p:txBody>
      </p:sp>
      <p:sp>
        <p:nvSpPr>
          <p:cNvPr id="28" name="TextBox 27"/>
          <p:cNvSpPr txBox="1"/>
          <p:nvPr/>
        </p:nvSpPr>
        <p:spPr>
          <a:xfrm>
            <a:off x="6583680" y="4846320"/>
            <a:ext cx="2935224" cy="201168"/>
          </a:xfrm>
          <a:prstGeom prst="rect">
            <a:avLst/>
          </a:prstGeom>
          <a:noFill/>
        </p:spPr>
        <p:txBody>
          <a:bodyPr wrap="square" lIns="54864" tIns="18288" rIns="54864" bIns="18288" anchor="ctr">
            <a:spAutoFit/>
          </a:bodyPr>
          <a:lstStyle/>
          <a:p>
            <a:pPr algn="ctr"/>
            <a:r>
              <a:rPr sz="1000" b="0">
                <a:solidFill>
                  <a:srgbClr val="5D6C7C"/>
                </a:solidFill>
                <a:latin typeface="Aptos"/>
              </a:rPr>
              <a:t>Dekan Yardımcısı</a:t>
            </a:r>
          </a:p>
        </p:txBody>
      </p:sp>
      <p:sp>
        <p:nvSpPr>
          <p:cNvPr id="29" name="Rounded Rectangle 28"/>
          <p:cNvSpPr/>
          <p:nvPr/>
        </p:nvSpPr>
        <p:spPr>
          <a:xfrm>
            <a:off x="4572000" y="5413248"/>
            <a:ext cx="3017520" cy="658368"/>
          </a:xfrm>
          <a:prstGeom prst="roundRect">
            <a:avLst/>
          </a:prstGeom>
          <a:solidFill>
            <a:srgbClr val="407867"/>
          </a:solidFill>
          <a:ln w="12700">
            <a:solidFill>
              <a:srgbClr val="40786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681728" y="5604601"/>
            <a:ext cx="2798063" cy="256032"/>
          </a:xfrm>
          <a:prstGeom prst="rect">
            <a:avLst/>
          </a:prstGeom>
          <a:noFill/>
        </p:spPr>
        <p:txBody>
          <a:bodyPr wrap="square" lIns="54864" tIns="18288" rIns="54864" bIns="18288" anchor="ctr">
            <a:spAutoFit/>
          </a:bodyPr>
          <a:lstStyle/>
          <a:p>
            <a:pPr algn="ctr"/>
            <a:r>
              <a:rPr sz="1400" b="1" dirty="0">
                <a:solidFill>
                  <a:srgbClr val="FFFFFF"/>
                </a:solidFill>
                <a:latin typeface="Aptos"/>
              </a:rPr>
              <a:t>RPD </a:t>
            </a:r>
            <a:r>
              <a:rPr sz="1400" b="1" dirty="0" err="1">
                <a:solidFill>
                  <a:srgbClr val="FFFFFF"/>
                </a:solidFill>
                <a:latin typeface="Aptos"/>
              </a:rPr>
              <a:t>Akademik</a:t>
            </a:r>
            <a:r>
              <a:rPr sz="1400" b="1" dirty="0">
                <a:solidFill>
                  <a:srgbClr val="FFFFFF"/>
                </a:solidFill>
                <a:latin typeface="Aptos"/>
              </a:rPr>
              <a:t> </a:t>
            </a:r>
            <a:r>
              <a:rPr sz="1400" b="1" dirty="0" err="1">
                <a:solidFill>
                  <a:srgbClr val="FFFFFF"/>
                </a:solidFill>
                <a:latin typeface="Aptos"/>
              </a:rPr>
              <a:t>Kadrosu</a:t>
            </a:r>
            <a:endParaRPr sz="1400" b="1" dirty="0">
              <a:solidFill>
                <a:srgbClr val="FFFFFF"/>
              </a:solidFill>
              <a:latin typeface="Aptos"/>
            </a:endParaRPr>
          </a:p>
        </p:txBody>
      </p:sp>
      <p:cxnSp>
        <p:nvCxnSpPr>
          <p:cNvPr id="32" name="Connector 31"/>
          <p:cNvCxnSpPr/>
          <p:nvPr/>
        </p:nvCxnSpPr>
        <p:spPr>
          <a:xfrm>
            <a:off x="6080760" y="2167128"/>
            <a:ext cx="0" cy="16459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2487168" y="2331720"/>
            <a:ext cx="7205472" cy="0"/>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2487168" y="2331720"/>
            <a:ext cx="0" cy="155448"/>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6089904" y="2331720"/>
            <a:ext cx="0" cy="155448"/>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9692640" y="2331720"/>
            <a:ext cx="0" cy="155448"/>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6080760" y="3145536"/>
            <a:ext cx="0" cy="384048"/>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6080760" y="4187952"/>
            <a:ext cx="0" cy="146304"/>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4133087" y="4334256"/>
            <a:ext cx="3913633" cy="0"/>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4133087" y="4334256"/>
            <a:ext cx="0" cy="16459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8046720" y="4334256"/>
            <a:ext cx="0" cy="16459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6080760" y="5157216"/>
            <a:ext cx="0" cy="25603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9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01168"/>
            <a:ext cx="914400" cy="256032"/>
          </a:xfrm>
          <a:prstGeom prst="rect">
            <a:avLst/>
          </a:prstGeom>
          <a:noFill/>
        </p:spPr>
        <p:txBody>
          <a:bodyPr wrap="square" lIns="54864" tIns="18288" rIns="54864" bIns="18288" anchor="ctr">
            <a:spAutoFit/>
          </a:bodyPr>
          <a:lstStyle/>
          <a:p>
            <a:pPr algn="l"/>
            <a:r>
              <a:rPr sz="1200" b="1">
                <a:solidFill>
                  <a:srgbClr val="183153"/>
                </a:solidFill>
                <a:latin typeface="Aptos"/>
              </a:rPr>
              <a:t>BUÜ</a:t>
            </a:r>
          </a:p>
        </p:txBody>
      </p:sp>
      <p:sp>
        <p:nvSpPr>
          <p:cNvPr id="4" name="Oval 3"/>
          <p:cNvSpPr/>
          <p:nvPr/>
        </p:nvSpPr>
        <p:spPr>
          <a:xfrm>
            <a:off x="1307592" y="265176"/>
            <a:ext cx="100584" cy="100584"/>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621792"/>
            <a:ext cx="10058400" cy="237744"/>
          </a:xfrm>
          <a:prstGeom prst="rect">
            <a:avLst/>
          </a:prstGeom>
          <a:noFill/>
        </p:spPr>
        <p:txBody>
          <a:bodyPr wrap="square" lIns="54864" tIns="18288" rIns="54864" bIns="18288" anchor="ctr">
            <a:spAutoFit/>
          </a:bodyPr>
          <a:lstStyle/>
          <a:p>
            <a:pPr algn="l"/>
            <a:r>
              <a:rPr sz="1100" b="1">
                <a:solidFill>
                  <a:srgbClr val="36699A"/>
                </a:solidFill>
                <a:latin typeface="Aptos"/>
              </a:rPr>
              <a:t>1 · NEREYE GELDİN?</a:t>
            </a:r>
          </a:p>
        </p:txBody>
      </p:sp>
      <p:sp>
        <p:nvSpPr>
          <p:cNvPr id="6" name="TextBox 5"/>
          <p:cNvSpPr txBox="1"/>
          <p:nvPr/>
        </p:nvSpPr>
        <p:spPr>
          <a:xfrm>
            <a:off x="658368" y="914400"/>
            <a:ext cx="10698480" cy="502920"/>
          </a:xfrm>
          <a:prstGeom prst="rect">
            <a:avLst/>
          </a:prstGeom>
          <a:noFill/>
        </p:spPr>
        <p:txBody>
          <a:bodyPr wrap="square" lIns="54864" tIns="18288" rIns="54864" bIns="18288" anchor="ctr">
            <a:spAutoFit/>
          </a:bodyPr>
          <a:lstStyle/>
          <a:p>
            <a:pPr algn="l"/>
            <a:r>
              <a:rPr sz="2500" b="1">
                <a:solidFill>
                  <a:srgbClr val="183153"/>
                </a:solidFill>
                <a:latin typeface="Aptos"/>
              </a:rPr>
              <a:t>RPD Akademik Kadromuz</a:t>
            </a:r>
          </a:p>
        </p:txBody>
      </p:sp>
      <p:sp>
        <p:nvSpPr>
          <p:cNvPr id="7" name="TextBox 6"/>
          <p:cNvSpPr txBox="1"/>
          <p:nvPr/>
        </p:nvSpPr>
        <p:spPr>
          <a:xfrm>
            <a:off x="11109960" y="6400800"/>
            <a:ext cx="502920" cy="201168"/>
          </a:xfrm>
          <a:prstGeom prst="rect">
            <a:avLst/>
          </a:prstGeom>
          <a:noFill/>
        </p:spPr>
        <p:txBody>
          <a:bodyPr wrap="square" lIns="54864" tIns="18288" rIns="54864" bIns="18288" anchor="ctr">
            <a:spAutoFit/>
          </a:bodyPr>
          <a:lstStyle/>
          <a:p>
            <a:r>
              <a:rPr sz="1000">
                <a:solidFill>
                  <a:srgbClr val="5D6C7C"/>
                </a:solidFill>
                <a:latin typeface="Aptos"/>
              </a:rPr>
              <a:t>07</a:t>
            </a:r>
          </a:p>
        </p:txBody>
      </p:sp>
      <p:sp>
        <p:nvSpPr>
          <p:cNvPr id="8" name="Rounded Rectangle 7"/>
          <p:cNvSpPr/>
          <p:nvPr/>
        </p:nvSpPr>
        <p:spPr>
          <a:xfrm>
            <a:off x="658368" y="1572768"/>
            <a:ext cx="3493008" cy="749808"/>
          </a:xfrm>
          <a:prstGeom prst="roundRect">
            <a:avLst/>
          </a:prstGeom>
          <a:solidFill>
            <a:srgbClr val="E4EEF6"/>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58368" y="1572768"/>
            <a:ext cx="64008" cy="749808"/>
          </a:xfrm>
          <a:prstGeom prst="rect">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59536" y="1682495"/>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Prof. Dr. Nagihan Oğuz Duran</a:t>
            </a:r>
          </a:p>
        </p:txBody>
      </p:sp>
      <p:sp>
        <p:nvSpPr>
          <p:cNvPr id="11" name="TextBox 10"/>
          <p:cNvSpPr txBox="1"/>
          <p:nvPr/>
        </p:nvSpPr>
        <p:spPr>
          <a:xfrm>
            <a:off x="859536" y="1920171"/>
            <a:ext cx="3172968" cy="329321"/>
          </a:xfrm>
          <a:prstGeom prst="rect">
            <a:avLst/>
          </a:prstGeom>
          <a:noFill/>
        </p:spPr>
        <p:txBody>
          <a:bodyPr wrap="square" lIns="54864" tIns="18288" rIns="54864" bIns="18288" anchor="ctr">
            <a:spAutoFit/>
          </a:bodyPr>
          <a:lstStyle/>
          <a:p>
            <a:pPr algn="l"/>
            <a:r>
              <a:rPr sz="950" b="0" dirty="0" err="1">
                <a:solidFill>
                  <a:srgbClr val="5D6C7C"/>
                </a:solidFill>
                <a:latin typeface="Aptos"/>
              </a:rPr>
              <a:t>Eğitim</a:t>
            </a:r>
            <a:r>
              <a:rPr sz="950" b="0" dirty="0">
                <a:solidFill>
                  <a:srgbClr val="5D6C7C"/>
                </a:solidFill>
                <a:latin typeface="Aptos"/>
              </a:rPr>
              <a:t> </a:t>
            </a:r>
            <a:r>
              <a:rPr lang="tr-TR" sz="950" b="0" dirty="0" smtClean="0">
                <a:solidFill>
                  <a:srgbClr val="5D6C7C"/>
                </a:solidFill>
                <a:latin typeface="Aptos"/>
              </a:rPr>
              <a:t>Fakültesi Dekan Yardımcısı- Eğitim </a:t>
            </a:r>
            <a:r>
              <a:rPr sz="950" b="0" dirty="0" err="1" smtClean="0">
                <a:solidFill>
                  <a:srgbClr val="5D6C7C"/>
                </a:solidFill>
                <a:latin typeface="Aptos"/>
              </a:rPr>
              <a:t>Bilimleri</a:t>
            </a:r>
            <a:r>
              <a:rPr sz="950" b="0" dirty="0" smtClean="0">
                <a:solidFill>
                  <a:srgbClr val="5D6C7C"/>
                </a:solidFill>
                <a:latin typeface="Aptos"/>
              </a:rPr>
              <a:t> </a:t>
            </a:r>
            <a:r>
              <a:rPr sz="950" b="0" dirty="0" err="1">
                <a:solidFill>
                  <a:srgbClr val="5D6C7C"/>
                </a:solidFill>
                <a:latin typeface="Aptos"/>
              </a:rPr>
              <a:t>Bölüm</a:t>
            </a:r>
            <a:r>
              <a:rPr sz="950" b="0" dirty="0">
                <a:solidFill>
                  <a:srgbClr val="5D6C7C"/>
                </a:solidFill>
                <a:latin typeface="Aptos"/>
              </a:rPr>
              <a:t> </a:t>
            </a:r>
            <a:r>
              <a:rPr sz="950" b="0" dirty="0" err="1">
                <a:solidFill>
                  <a:srgbClr val="5D6C7C"/>
                </a:solidFill>
                <a:latin typeface="Aptos"/>
              </a:rPr>
              <a:t>Başkanı</a:t>
            </a:r>
            <a:endParaRPr sz="950" b="0" dirty="0">
              <a:solidFill>
                <a:srgbClr val="5D6C7C"/>
              </a:solidFill>
              <a:latin typeface="Aptos"/>
            </a:endParaRPr>
          </a:p>
        </p:txBody>
      </p:sp>
      <p:sp>
        <p:nvSpPr>
          <p:cNvPr id="12" name="Rounded Rectangle 11"/>
          <p:cNvSpPr/>
          <p:nvPr/>
        </p:nvSpPr>
        <p:spPr>
          <a:xfrm>
            <a:off x="4480559" y="1572768"/>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480559" y="1572768"/>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81727" y="1701161"/>
            <a:ext cx="3172968" cy="236988"/>
          </a:xfrm>
          <a:prstGeom prst="rect">
            <a:avLst/>
          </a:prstGeom>
          <a:noFill/>
        </p:spPr>
        <p:txBody>
          <a:bodyPr wrap="square" lIns="54864" tIns="18288" rIns="54864" bIns="18288" anchor="ctr">
            <a:spAutoFit/>
          </a:bodyPr>
          <a:lstStyle/>
          <a:p>
            <a:r>
              <a:rPr lang="tr-TR" sz="1300" b="1" dirty="0">
                <a:solidFill>
                  <a:srgbClr val="183153"/>
                </a:solidFill>
                <a:latin typeface="Aptos"/>
              </a:rPr>
              <a:t>Prof. Dr. Rahşan </a:t>
            </a:r>
            <a:r>
              <a:rPr lang="tr-TR" sz="1300" b="1" dirty="0" err="1">
                <a:solidFill>
                  <a:srgbClr val="183153"/>
                </a:solidFill>
                <a:latin typeface="Aptos"/>
              </a:rPr>
              <a:t>Siviş</a:t>
            </a:r>
            <a:r>
              <a:rPr lang="tr-TR" sz="1300" b="1" dirty="0">
                <a:solidFill>
                  <a:srgbClr val="183153"/>
                </a:solidFill>
                <a:latin typeface="Aptos"/>
              </a:rPr>
              <a:t> Çetinkaya</a:t>
            </a:r>
          </a:p>
        </p:txBody>
      </p:sp>
      <p:sp>
        <p:nvSpPr>
          <p:cNvPr id="15" name="TextBox 14"/>
          <p:cNvSpPr txBox="1"/>
          <p:nvPr/>
        </p:nvSpPr>
        <p:spPr>
          <a:xfrm>
            <a:off x="4681727" y="1984248"/>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Öğretim Üyesi</a:t>
            </a:r>
          </a:p>
        </p:txBody>
      </p:sp>
      <p:sp>
        <p:nvSpPr>
          <p:cNvPr id="20" name="Rounded Rectangle 19"/>
          <p:cNvSpPr/>
          <p:nvPr/>
        </p:nvSpPr>
        <p:spPr>
          <a:xfrm>
            <a:off x="658368" y="2560320"/>
            <a:ext cx="3493008" cy="749808"/>
          </a:xfrm>
          <a:prstGeom prst="roundRect">
            <a:avLst/>
          </a:prstGeom>
          <a:solidFill>
            <a:srgbClr val="E4EEF6"/>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58368" y="2560320"/>
            <a:ext cx="64008" cy="749808"/>
          </a:xfrm>
          <a:prstGeom prst="rect">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59536" y="2670048"/>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Doç. Dr. Asuman Yüksel</a:t>
            </a:r>
          </a:p>
        </p:txBody>
      </p:sp>
      <p:sp>
        <p:nvSpPr>
          <p:cNvPr id="23" name="TextBox 22"/>
          <p:cNvSpPr txBox="1"/>
          <p:nvPr/>
        </p:nvSpPr>
        <p:spPr>
          <a:xfrm>
            <a:off x="859536" y="2971800"/>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RPD Anabilim Dalı Başkanı</a:t>
            </a:r>
          </a:p>
        </p:txBody>
      </p:sp>
      <p:sp>
        <p:nvSpPr>
          <p:cNvPr id="24" name="Rounded Rectangle 23"/>
          <p:cNvSpPr/>
          <p:nvPr/>
        </p:nvSpPr>
        <p:spPr>
          <a:xfrm>
            <a:off x="4480559" y="2560320"/>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4480559" y="2560320"/>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681727" y="2670048"/>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Doç. Dr. Filiz Gültekin</a:t>
            </a:r>
          </a:p>
        </p:txBody>
      </p:sp>
      <p:sp>
        <p:nvSpPr>
          <p:cNvPr id="27" name="TextBox 26"/>
          <p:cNvSpPr txBox="1"/>
          <p:nvPr/>
        </p:nvSpPr>
        <p:spPr>
          <a:xfrm>
            <a:off x="4681727" y="2971800"/>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Öğretim Üyesi</a:t>
            </a:r>
          </a:p>
        </p:txBody>
      </p:sp>
      <p:sp>
        <p:nvSpPr>
          <p:cNvPr id="28" name="Rounded Rectangle 27"/>
          <p:cNvSpPr/>
          <p:nvPr/>
        </p:nvSpPr>
        <p:spPr>
          <a:xfrm>
            <a:off x="8302752" y="2560320"/>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8302752" y="2560320"/>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503920" y="2670048"/>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Doç. Dr. Hacer Belen</a:t>
            </a:r>
          </a:p>
        </p:txBody>
      </p:sp>
      <p:sp>
        <p:nvSpPr>
          <p:cNvPr id="31" name="TextBox 30"/>
          <p:cNvSpPr txBox="1"/>
          <p:nvPr/>
        </p:nvSpPr>
        <p:spPr>
          <a:xfrm>
            <a:off x="8503920" y="2971800"/>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Öğretim Üyesi</a:t>
            </a:r>
          </a:p>
        </p:txBody>
      </p:sp>
      <p:sp>
        <p:nvSpPr>
          <p:cNvPr id="32" name="Rounded Rectangle 31"/>
          <p:cNvSpPr/>
          <p:nvPr/>
        </p:nvSpPr>
        <p:spPr>
          <a:xfrm>
            <a:off x="658368" y="3547872"/>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658368" y="3547872"/>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59536" y="3657600"/>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Doç. Dr. Ömer Faruk Kabakçı</a:t>
            </a:r>
          </a:p>
        </p:txBody>
      </p:sp>
      <p:sp>
        <p:nvSpPr>
          <p:cNvPr id="35" name="TextBox 34"/>
          <p:cNvSpPr txBox="1"/>
          <p:nvPr/>
        </p:nvSpPr>
        <p:spPr>
          <a:xfrm>
            <a:off x="859536" y="3959352"/>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Öğretim Üyesi</a:t>
            </a:r>
          </a:p>
        </p:txBody>
      </p:sp>
      <p:sp>
        <p:nvSpPr>
          <p:cNvPr id="36" name="Rounded Rectangle 35"/>
          <p:cNvSpPr/>
          <p:nvPr/>
        </p:nvSpPr>
        <p:spPr>
          <a:xfrm>
            <a:off x="4480559" y="3547872"/>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4480559" y="3547872"/>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4681727" y="3657600"/>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Doç. Dr. Hazel Duru</a:t>
            </a:r>
          </a:p>
        </p:txBody>
      </p:sp>
      <p:sp>
        <p:nvSpPr>
          <p:cNvPr id="39" name="TextBox 38"/>
          <p:cNvSpPr txBox="1"/>
          <p:nvPr/>
        </p:nvSpPr>
        <p:spPr>
          <a:xfrm>
            <a:off x="4681727" y="3959352"/>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Öğretim Üyesi</a:t>
            </a:r>
          </a:p>
        </p:txBody>
      </p:sp>
      <p:sp>
        <p:nvSpPr>
          <p:cNvPr id="40" name="Rounded Rectangle 39"/>
          <p:cNvSpPr/>
          <p:nvPr/>
        </p:nvSpPr>
        <p:spPr>
          <a:xfrm>
            <a:off x="8302752" y="3547872"/>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8302752" y="3547872"/>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8503920" y="3657600"/>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Dr. Öğr. Üyesi Meltem Yıldız</a:t>
            </a:r>
          </a:p>
        </p:txBody>
      </p:sp>
      <p:sp>
        <p:nvSpPr>
          <p:cNvPr id="43" name="TextBox 42"/>
          <p:cNvSpPr txBox="1"/>
          <p:nvPr/>
        </p:nvSpPr>
        <p:spPr>
          <a:xfrm>
            <a:off x="8503920" y="3959352"/>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Öğretim Üyesi</a:t>
            </a:r>
          </a:p>
        </p:txBody>
      </p:sp>
      <p:sp>
        <p:nvSpPr>
          <p:cNvPr id="44" name="Rounded Rectangle 43"/>
          <p:cNvSpPr/>
          <p:nvPr/>
        </p:nvSpPr>
        <p:spPr>
          <a:xfrm>
            <a:off x="658368" y="4535424"/>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658368" y="4535424"/>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859536" y="4645152"/>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Arş. Gör. Dr. Mustafa Özkan</a:t>
            </a:r>
          </a:p>
        </p:txBody>
      </p:sp>
      <p:sp>
        <p:nvSpPr>
          <p:cNvPr id="47" name="TextBox 46"/>
          <p:cNvSpPr txBox="1"/>
          <p:nvPr/>
        </p:nvSpPr>
        <p:spPr>
          <a:xfrm>
            <a:off x="859536" y="4946904"/>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Araştırma Görevlisi</a:t>
            </a:r>
          </a:p>
        </p:txBody>
      </p:sp>
      <p:sp>
        <p:nvSpPr>
          <p:cNvPr id="48" name="Rounded Rectangle 47"/>
          <p:cNvSpPr/>
          <p:nvPr/>
        </p:nvSpPr>
        <p:spPr>
          <a:xfrm>
            <a:off x="4480559" y="4535424"/>
            <a:ext cx="3493008" cy="749808"/>
          </a:xfrm>
          <a:prstGeom prst="roundRect">
            <a:avLst/>
          </a:prstGeom>
          <a:solidFill>
            <a:srgbClr val="EEF4F9"/>
          </a:solidFill>
          <a:ln w="12700">
            <a:solidFill>
              <a:srgbClr val="D3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Rectangle 48"/>
          <p:cNvSpPr/>
          <p:nvPr/>
        </p:nvSpPr>
        <p:spPr>
          <a:xfrm>
            <a:off x="4480559" y="4535424"/>
            <a:ext cx="64008" cy="749808"/>
          </a:xfrm>
          <a:prstGeom prst="rect">
            <a:avLst/>
          </a:prstGeom>
          <a:solidFill>
            <a:srgbClr val="3669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4681727" y="4645152"/>
            <a:ext cx="3172968" cy="274320"/>
          </a:xfrm>
          <a:prstGeom prst="rect">
            <a:avLst/>
          </a:prstGeom>
          <a:noFill/>
        </p:spPr>
        <p:txBody>
          <a:bodyPr wrap="square" lIns="54864" tIns="18288" rIns="54864" bIns="18288" anchor="ctr">
            <a:spAutoFit/>
          </a:bodyPr>
          <a:lstStyle/>
          <a:p>
            <a:pPr algn="l"/>
            <a:r>
              <a:rPr sz="1300" b="1">
                <a:solidFill>
                  <a:srgbClr val="183153"/>
                </a:solidFill>
                <a:latin typeface="Aptos"/>
              </a:rPr>
              <a:t>Arş. Gör. Firdevs Öztürk</a:t>
            </a:r>
          </a:p>
        </p:txBody>
      </p:sp>
      <p:sp>
        <p:nvSpPr>
          <p:cNvPr id="51" name="TextBox 50"/>
          <p:cNvSpPr txBox="1"/>
          <p:nvPr/>
        </p:nvSpPr>
        <p:spPr>
          <a:xfrm>
            <a:off x="4681727" y="4946904"/>
            <a:ext cx="3172968" cy="201168"/>
          </a:xfrm>
          <a:prstGeom prst="rect">
            <a:avLst/>
          </a:prstGeom>
          <a:noFill/>
        </p:spPr>
        <p:txBody>
          <a:bodyPr wrap="square" lIns="54864" tIns="18288" rIns="54864" bIns="18288" anchor="ctr">
            <a:spAutoFit/>
          </a:bodyPr>
          <a:lstStyle/>
          <a:p>
            <a:pPr algn="l"/>
            <a:r>
              <a:rPr sz="950" b="0">
                <a:solidFill>
                  <a:srgbClr val="5D6C7C"/>
                </a:solidFill>
                <a:latin typeface="Aptos"/>
              </a:rPr>
              <a:t>Araştırma Görevlisi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08</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2 · LİSANS EĞİTİMİ</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Lisans eğitimi neyi kapsar?</a:t>
            </a:r>
          </a:p>
        </p:txBody>
      </p:sp>
      <p:sp>
        <p:nvSpPr>
          <p:cNvPr id="8" name="Oval 7"/>
          <p:cNvSpPr/>
          <p:nvPr/>
        </p:nvSpPr>
        <p:spPr>
          <a:xfrm>
            <a:off x="777240" y="1914871"/>
            <a:ext cx="1188720" cy="1188720"/>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85800" y="2352692"/>
            <a:ext cx="1371600" cy="274320"/>
          </a:xfrm>
          <a:prstGeom prst="rect">
            <a:avLst/>
          </a:prstGeom>
          <a:noFill/>
        </p:spPr>
        <p:txBody>
          <a:bodyPr wrap="square" lIns="0" rIns="0">
            <a:spAutoFit/>
          </a:bodyPr>
          <a:lstStyle/>
          <a:p>
            <a:pPr algn="ctr"/>
            <a:r>
              <a:rPr sz="1400" b="1" dirty="0">
                <a:solidFill>
                  <a:srgbClr val="FFFFFF"/>
                </a:solidFill>
                <a:latin typeface="Aptos"/>
              </a:rPr>
              <a:t>4 </a:t>
            </a:r>
            <a:r>
              <a:rPr sz="1400" b="1" dirty="0" err="1">
                <a:solidFill>
                  <a:srgbClr val="FFFFFF"/>
                </a:solidFill>
                <a:latin typeface="Aptos"/>
              </a:rPr>
              <a:t>yıl</a:t>
            </a:r>
            <a:endParaRPr sz="1400" b="1" dirty="0">
              <a:solidFill>
                <a:srgbClr val="FFFFFF"/>
              </a:solidFill>
              <a:latin typeface="Aptos"/>
            </a:endParaRPr>
          </a:p>
        </p:txBody>
      </p:sp>
      <p:sp>
        <p:nvSpPr>
          <p:cNvPr id="10" name="TextBox 9"/>
          <p:cNvSpPr txBox="1"/>
          <p:nvPr/>
        </p:nvSpPr>
        <p:spPr>
          <a:xfrm>
            <a:off x="548640" y="3286471"/>
            <a:ext cx="1645920" cy="365760"/>
          </a:xfrm>
          <a:prstGeom prst="rect">
            <a:avLst/>
          </a:prstGeom>
          <a:noFill/>
        </p:spPr>
        <p:txBody>
          <a:bodyPr wrap="square" lIns="0" rIns="0">
            <a:spAutoFit/>
          </a:bodyPr>
          <a:lstStyle/>
          <a:p>
            <a:pPr algn="ctr"/>
            <a:r>
              <a:rPr sz="1050" b="0">
                <a:solidFill>
                  <a:srgbClr val="687480"/>
                </a:solidFill>
                <a:latin typeface="Aptos"/>
              </a:rPr>
              <a:t>örgün eğitim</a:t>
            </a:r>
          </a:p>
        </p:txBody>
      </p:sp>
      <p:sp>
        <p:nvSpPr>
          <p:cNvPr id="11" name="Oval 10"/>
          <p:cNvSpPr/>
          <p:nvPr/>
        </p:nvSpPr>
        <p:spPr>
          <a:xfrm>
            <a:off x="2990088" y="1914871"/>
            <a:ext cx="1188720" cy="1188720"/>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898648" y="2352692"/>
            <a:ext cx="1371600" cy="274320"/>
          </a:xfrm>
          <a:prstGeom prst="rect">
            <a:avLst/>
          </a:prstGeom>
          <a:noFill/>
        </p:spPr>
        <p:txBody>
          <a:bodyPr wrap="square" lIns="0" rIns="0">
            <a:spAutoFit/>
          </a:bodyPr>
          <a:lstStyle/>
          <a:p>
            <a:pPr algn="ctr"/>
            <a:r>
              <a:rPr sz="1400" b="1">
                <a:solidFill>
                  <a:srgbClr val="FFFFFF"/>
                </a:solidFill>
                <a:latin typeface="Aptos"/>
              </a:rPr>
              <a:t>8 yarıyıl</a:t>
            </a:r>
          </a:p>
        </p:txBody>
      </p:sp>
      <p:sp>
        <p:nvSpPr>
          <p:cNvPr id="13" name="TextBox 12"/>
          <p:cNvSpPr txBox="1"/>
          <p:nvPr/>
        </p:nvSpPr>
        <p:spPr>
          <a:xfrm>
            <a:off x="2761488" y="3286471"/>
            <a:ext cx="1645920" cy="365760"/>
          </a:xfrm>
          <a:prstGeom prst="rect">
            <a:avLst/>
          </a:prstGeom>
          <a:noFill/>
        </p:spPr>
        <p:txBody>
          <a:bodyPr wrap="square" lIns="0" rIns="0">
            <a:spAutoFit/>
          </a:bodyPr>
          <a:lstStyle/>
          <a:p>
            <a:pPr algn="ctr"/>
            <a:r>
              <a:rPr sz="1050" b="0">
                <a:solidFill>
                  <a:srgbClr val="687480"/>
                </a:solidFill>
                <a:latin typeface="Aptos"/>
              </a:rPr>
              <a:t>güz + bahar</a:t>
            </a:r>
          </a:p>
        </p:txBody>
      </p:sp>
      <p:sp>
        <p:nvSpPr>
          <p:cNvPr id="14" name="Oval 13"/>
          <p:cNvSpPr/>
          <p:nvPr/>
        </p:nvSpPr>
        <p:spPr>
          <a:xfrm>
            <a:off x="5202936" y="1914871"/>
            <a:ext cx="1188720" cy="1188720"/>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111496" y="2352692"/>
            <a:ext cx="1371600" cy="274320"/>
          </a:xfrm>
          <a:prstGeom prst="rect">
            <a:avLst/>
          </a:prstGeom>
          <a:noFill/>
        </p:spPr>
        <p:txBody>
          <a:bodyPr wrap="square" lIns="0" rIns="0">
            <a:spAutoFit/>
          </a:bodyPr>
          <a:lstStyle/>
          <a:p>
            <a:pPr algn="ctr"/>
            <a:r>
              <a:rPr sz="1400" b="1">
                <a:solidFill>
                  <a:srgbClr val="FFFFFF"/>
                </a:solidFill>
                <a:latin typeface="Aptos"/>
              </a:rPr>
              <a:t>Dersler</a:t>
            </a:r>
          </a:p>
        </p:txBody>
      </p:sp>
      <p:sp>
        <p:nvSpPr>
          <p:cNvPr id="16" name="TextBox 15"/>
          <p:cNvSpPr txBox="1"/>
          <p:nvPr/>
        </p:nvSpPr>
        <p:spPr>
          <a:xfrm>
            <a:off x="4974336" y="3286471"/>
            <a:ext cx="1645920" cy="365760"/>
          </a:xfrm>
          <a:prstGeom prst="rect">
            <a:avLst/>
          </a:prstGeom>
          <a:noFill/>
        </p:spPr>
        <p:txBody>
          <a:bodyPr wrap="square" lIns="0" rIns="0">
            <a:spAutoFit/>
          </a:bodyPr>
          <a:lstStyle/>
          <a:p>
            <a:pPr algn="ctr"/>
            <a:r>
              <a:rPr sz="1050" b="0">
                <a:solidFill>
                  <a:srgbClr val="687480"/>
                </a:solidFill>
                <a:latin typeface="Aptos"/>
              </a:rPr>
              <a:t>zorunlu + seçmeli</a:t>
            </a:r>
          </a:p>
        </p:txBody>
      </p:sp>
      <p:sp>
        <p:nvSpPr>
          <p:cNvPr id="17" name="Oval 16"/>
          <p:cNvSpPr/>
          <p:nvPr/>
        </p:nvSpPr>
        <p:spPr>
          <a:xfrm>
            <a:off x="7415783" y="1914871"/>
            <a:ext cx="1188720" cy="1188720"/>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324344" y="2352692"/>
            <a:ext cx="1371600" cy="274320"/>
          </a:xfrm>
          <a:prstGeom prst="rect">
            <a:avLst/>
          </a:prstGeom>
          <a:noFill/>
        </p:spPr>
        <p:txBody>
          <a:bodyPr wrap="square" lIns="0" rIns="0">
            <a:spAutoFit/>
          </a:bodyPr>
          <a:lstStyle/>
          <a:p>
            <a:pPr algn="ctr"/>
            <a:r>
              <a:rPr sz="1400" b="1">
                <a:solidFill>
                  <a:srgbClr val="FFFFFF"/>
                </a:solidFill>
                <a:latin typeface="Aptos"/>
              </a:rPr>
              <a:t>240 AKTS</a:t>
            </a:r>
          </a:p>
        </p:txBody>
      </p:sp>
      <p:sp>
        <p:nvSpPr>
          <p:cNvPr id="19" name="TextBox 18"/>
          <p:cNvSpPr txBox="1"/>
          <p:nvPr/>
        </p:nvSpPr>
        <p:spPr>
          <a:xfrm>
            <a:off x="7187183" y="3286471"/>
            <a:ext cx="1645920" cy="365760"/>
          </a:xfrm>
          <a:prstGeom prst="rect">
            <a:avLst/>
          </a:prstGeom>
          <a:noFill/>
        </p:spPr>
        <p:txBody>
          <a:bodyPr wrap="square" lIns="0" rIns="0">
            <a:spAutoFit/>
          </a:bodyPr>
          <a:lstStyle/>
          <a:p>
            <a:pPr algn="ctr"/>
            <a:r>
              <a:rPr sz="1050" b="0">
                <a:solidFill>
                  <a:srgbClr val="687480"/>
                </a:solidFill>
                <a:latin typeface="Aptos"/>
              </a:rPr>
              <a:t>toplam program</a:t>
            </a:r>
          </a:p>
        </p:txBody>
      </p:sp>
      <p:sp>
        <p:nvSpPr>
          <p:cNvPr id="20" name="Oval 19"/>
          <p:cNvSpPr/>
          <p:nvPr/>
        </p:nvSpPr>
        <p:spPr>
          <a:xfrm>
            <a:off x="9628632" y="1914871"/>
            <a:ext cx="1188720" cy="1188720"/>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537192" y="2352692"/>
            <a:ext cx="1371600" cy="274320"/>
          </a:xfrm>
          <a:prstGeom prst="rect">
            <a:avLst/>
          </a:prstGeom>
          <a:noFill/>
        </p:spPr>
        <p:txBody>
          <a:bodyPr wrap="square" lIns="0" rIns="0">
            <a:spAutoFit/>
          </a:bodyPr>
          <a:lstStyle/>
          <a:p>
            <a:pPr algn="ctr"/>
            <a:r>
              <a:rPr sz="1400" b="1">
                <a:solidFill>
                  <a:srgbClr val="FFFFFF"/>
                </a:solidFill>
                <a:latin typeface="Aptos"/>
              </a:rPr>
              <a:t>GANO</a:t>
            </a:r>
          </a:p>
        </p:txBody>
      </p:sp>
      <p:sp>
        <p:nvSpPr>
          <p:cNvPr id="22" name="TextBox 21"/>
          <p:cNvSpPr txBox="1"/>
          <p:nvPr/>
        </p:nvSpPr>
        <p:spPr>
          <a:xfrm>
            <a:off x="9400032" y="3286471"/>
            <a:ext cx="1645920" cy="365760"/>
          </a:xfrm>
          <a:prstGeom prst="rect">
            <a:avLst/>
          </a:prstGeom>
          <a:noFill/>
        </p:spPr>
        <p:txBody>
          <a:bodyPr wrap="square" lIns="0" rIns="0">
            <a:spAutoFit/>
          </a:bodyPr>
          <a:lstStyle/>
          <a:p>
            <a:pPr algn="ctr"/>
            <a:r>
              <a:rPr sz="1050" b="0">
                <a:solidFill>
                  <a:srgbClr val="687480"/>
                </a:solidFill>
                <a:latin typeface="Aptos"/>
              </a:rPr>
              <a:t>en az 2.00</a:t>
            </a:r>
          </a:p>
        </p:txBody>
      </p:sp>
      <p:sp>
        <p:nvSpPr>
          <p:cNvPr id="23" name="TextBox 22"/>
          <p:cNvSpPr txBox="1"/>
          <p:nvPr/>
        </p:nvSpPr>
        <p:spPr>
          <a:xfrm>
            <a:off x="822960" y="3928313"/>
            <a:ext cx="5212080" cy="320040"/>
          </a:xfrm>
          <a:prstGeom prst="rect">
            <a:avLst/>
          </a:prstGeom>
          <a:noFill/>
        </p:spPr>
        <p:txBody>
          <a:bodyPr wrap="square" lIns="0" rIns="0">
            <a:spAutoFit/>
          </a:bodyPr>
          <a:lstStyle/>
          <a:p>
            <a:pPr algn="l"/>
            <a:r>
              <a:rPr sz="1500" b="1" dirty="0" err="1">
                <a:solidFill>
                  <a:srgbClr val="202A34"/>
                </a:solidFill>
                <a:latin typeface="Aptos"/>
              </a:rPr>
              <a:t>Mezuniyet</a:t>
            </a:r>
            <a:r>
              <a:rPr sz="1500" b="1" dirty="0">
                <a:solidFill>
                  <a:srgbClr val="202A34"/>
                </a:solidFill>
                <a:latin typeface="Aptos"/>
              </a:rPr>
              <a:t> </a:t>
            </a:r>
            <a:r>
              <a:rPr sz="1500" b="1" dirty="0" err="1">
                <a:solidFill>
                  <a:srgbClr val="202A34"/>
                </a:solidFill>
                <a:latin typeface="Aptos"/>
              </a:rPr>
              <a:t>için</a:t>
            </a:r>
            <a:r>
              <a:rPr sz="1500" b="1" dirty="0">
                <a:solidFill>
                  <a:srgbClr val="202A34"/>
                </a:solidFill>
                <a:latin typeface="Aptos"/>
              </a:rPr>
              <a:t> </a:t>
            </a:r>
            <a:r>
              <a:rPr sz="1500" b="1" dirty="0" err="1">
                <a:solidFill>
                  <a:srgbClr val="202A34"/>
                </a:solidFill>
                <a:latin typeface="Aptos"/>
              </a:rPr>
              <a:t>yalnızca</a:t>
            </a:r>
            <a:r>
              <a:rPr sz="1500" b="1" dirty="0">
                <a:solidFill>
                  <a:srgbClr val="202A34"/>
                </a:solidFill>
                <a:latin typeface="Aptos"/>
              </a:rPr>
              <a:t> 240 </a:t>
            </a:r>
            <a:r>
              <a:rPr sz="1500" b="1" dirty="0" err="1">
                <a:solidFill>
                  <a:srgbClr val="202A34"/>
                </a:solidFill>
                <a:latin typeface="Aptos"/>
              </a:rPr>
              <a:t>AKTS'yi</a:t>
            </a:r>
            <a:r>
              <a:rPr sz="1500" b="1" dirty="0">
                <a:solidFill>
                  <a:srgbClr val="202A34"/>
                </a:solidFill>
                <a:latin typeface="Aptos"/>
              </a:rPr>
              <a:t> </a:t>
            </a:r>
            <a:r>
              <a:rPr sz="1500" b="1" dirty="0" err="1">
                <a:solidFill>
                  <a:srgbClr val="202A34"/>
                </a:solidFill>
                <a:latin typeface="Aptos"/>
              </a:rPr>
              <a:t>tamamlamak</a:t>
            </a:r>
            <a:r>
              <a:rPr sz="1500" b="1" dirty="0">
                <a:solidFill>
                  <a:srgbClr val="202A34"/>
                </a:solidFill>
                <a:latin typeface="Aptos"/>
              </a:rPr>
              <a:t> </a:t>
            </a:r>
            <a:r>
              <a:rPr sz="1500" b="1" dirty="0" err="1">
                <a:solidFill>
                  <a:srgbClr val="202A34"/>
                </a:solidFill>
                <a:latin typeface="Aptos"/>
              </a:rPr>
              <a:t>yetmez</a:t>
            </a:r>
            <a:r>
              <a:rPr sz="1500" b="1" dirty="0">
                <a:solidFill>
                  <a:srgbClr val="202A34"/>
                </a:solidFill>
                <a:latin typeface="Aptos"/>
              </a:rPr>
              <a:t>:</a:t>
            </a:r>
          </a:p>
        </p:txBody>
      </p:sp>
      <p:sp>
        <p:nvSpPr>
          <p:cNvPr id="24" name="TextBox 23"/>
          <p:cNvSpPr txBox="1"/>
          <p:nvPr/>
        </p:nvSpPr>
        <p:spPr>
          <a:xfrm>
            <a:off x="822960" y="4274820"/>
            <a:ext cx="9875520" cy="502920"/>
          </a:xfrm>
          <a:prstGeom prst="rect">
            <a:avLst/>
          </a:prstGeom>
          <a:noFill/>
        </p:spPr>
        <p:txBody>
          <a:bodyPr wrap="square" lIns="0" rIns="0">
            <a:spAutoFit/>
          </a:bodyPr>
          <a:lstStyle/>
          <a:p>
            <a:pPr algn="l"/>
            <a:r>
              <a:rPr sz="1300" b="0" dirty="0" err="1">
                <a:solidFill>
                  <a:srgbClr val="687480"/>
                </a:solidFill>
                <a:latin typeface="Aptos"/>
              </a:rPr>
              <a:t>Programdaki</a:t>
            </a:r>
            <a:r>
              <a:rPr sz="1300" b="0" dirty="0">
                <a:solidFill>
                  <a:srgbClr val="687480"/>
                </a:solidFill>
                <a:latin typeface="Aptos"/>
              </a:rPr>
              <a:t> </a:t>
            </a:r>
            <a:r>
              <a:rPr sz="1300" b="0" dirty="0" err="1">
                <a:solidFill>
                  <a:srgbClr val="687480"/>
                </a:solidFill>
                <a:latin typeface="Aptos"/>
              </a:rPr>
              <a:t>dersleri</a:t>
            </a:r>
            <a:r>
              <a:rPr sz="1300" b="0" dirty="0">
                <a:solidFill>
                  <a:srgbClr val="687480"/>
                </a:solidFill>
                <a:latin typeface="Aptos"/>
              </a:rPr>
              <a:t> </a:t>
            </a:r>
            <a:r>
              <a:rPr sz="1300" b="0" dirty="0" err="1">
                <a:solidFill>
                  <a:srgbClr val="687480"/>
                </a:solidFill>
                <a:latin typeface="Aptos"/>
              </a:rPr>
              <a:t>başarıyla</a:t>
            </a:r>
            <a:r>
              <a:rPr sz="1300" b="0" dirty="0">
                <a:solidFill>
                  <a:srgbClr val="687480"/>
                </a:solidFill>
                <a:latin typeface="Aptos"/>
              </a:rPr>
              <a:t> </a:t>
            </a:r>
            <a:r>
              <a:rPr sz="1300" b="0" dirty="0" err="1">
                <a:solidFill>
                  <a:srgbClr val="687480"/>
                </a:solidFill>
                <a:latin typeface="Aptos"/>
              </a:rPr>
              <a:t>tamamlamalı</a:t>
            </a:r>
            <a:r>
              <a:rPr sz="1300" b="0" dirty="0">
                <a:solidFill>
                  <a:srgbClr val="687480"/>
                </a:solidFill>
                <a:latin typeface="Aptos"/>
              </a:rPr>
              <a:t> </a:t>
            </a:r>
            <a:r>
              <a:rPr sz="1300" b="0" dirty="0" err="1">
                <a:solidFill>
                  <a:srgbClr val="687480"/>
                </a:solidFill>
                <a:latin typeface="Aptos"/>
              </a:rPr>
              <a:t>ve</a:t>
            </a:r>
            <a:r>
              <a:rPr sz="1300" b="0" dirty="0">
                <a:solidFill>
                  <a:srgbClr val="687480"/>
                </a:solidFill>
                <a:latin typeface="Aptos"/>
              </a:rPr>
              <a:t> </a:t>
            </a:r>
            <a:r>
              <a:rPr sz="1300" b="0" dirty="0" err="1">
                <a:solidFill>
                  <a:srgbClr val="687480"/>
                </a:solidFill>
                <a:latin typeface="Aptos"/>
              </a:rPr>
              <a:t>ders</a:t>
            </a:r>
            <a:r>
              <a:rPr sz="1300" b="0" dirty="0">
                <a:solidFill>
                  <a:srgbClr val="687480"/>
                </a:solidFill>
                <a:latin typeface="Aptos"/>
              </a:rPr>
              <a:t> </a:t>
            </a:r>
            <a:r>
              <a:rPr sz="1300" b="0" dirty="0" err="1">
                <a:solidFill>
                  <a:srgbClr val="687480"/>
                </a:solidFill>
                <a:latin typeface="Aptos"/>
              </a:rPr>
              <a:t>planında</a:t>
            </a:r>
            <a:r>
              <a:rPr sz="1300" b="0" dirty="0">
                <a:solidFill>
                  <a:srgbClr val="687480"/>
                </a:solidFill>
                <a:latin typeface="Aptos"/>
              </a:rPr>
              <a:t> </a:t>
            </a:r>
            <a:r>
              <a:rPr sz="1300" b="0" dirty="0" err="1">
                <a:solidFill>
                  <a:srgbClr val="687480"/>
                </a:solidFill>
                <a:latin typeface="Aptos"/>
              </a:rPr>
              <a:t>öngörülen</a:t>
            </a:r>
            <a:r>
              <a:rPr sz="1300" b="0" dirty="0">
                <a:solidFill>
                  <a:srgbClr val="687480"/>
                </a:solidFill>
                <a:latin typeface="Aptos"/>
              </a:rPr>
              <a:t> </a:t>
            </a:r>
            <a:r>
              <a:rPr sz="1300" b="0" dirty="0" err="1">
                <a:solidFill>
                  <a:srgbClr val="687480"/>
                </a:solidFill>
                <a:latin typeface="Aptos"/>
              </a:rPr>
              <a:t>seçmeli</a:t>
            </a:r>
            <a:r>
              <a:rPr sz="1300" b="0" dirty="0">
                <a:solidFill>
                  <a:srgbClr val="687480"/>
                </a:solidFill>
                <a:latin typeface="Aptos"/>
              </a:rPr>
              <a:t> </a:t>
            </a:r>
            <a:r>
              <a:rPr sz="1300" b="0" dirty="0" err="1">
                <a:solidFill>
                  <a:srgbClr val="687480"/>
                </a:solidFill>
                <a:latin typeface="Aptos"/>
              </a:rPr>
              <a:t>ders</a:t>
            </a:r>
            <a:r>
              <a:rPr sz="1300" b="0" dirty="0">
                <a:solidFill>
                  <a:srgbClr val="687480"/>
                </a:solidFill>
                <a:latin typeface="Aptos"/>
              </a:rPr>
              <a:t> </a:t>
            </a:r>
            <a:r>
              <a:rPr sz="1300" b="0" dirty="0" err="1">
                <a:solidFill>
                  <a:srgbClr val="687480"/>
                </a:solidFill>
                <a:latin typeface="Aptos"/>
              </a:rPr>
              <a:t>gruplarını</a:t>
            </a:r>
            <a:r>
              <a:rPr sz="1300" b="0" dirty="0">
                <a:solidFill>
                  <a:srgbClr val="687480"/>
                </a:solidFill>
                <a:latin typeface="Aptos"/>
              </a:rPr>
              <a:t> da </a:t>
            </a:r>
            <a:r>
              <a:rPr sz="1300" b="0" dirty="0" err="1">
                <a:solidFill>
                  <a:srgbClr val="687480"/>
                </a:solidFill>
                <a:latin typeface="Aptos"/>
              </a:rPr>
              <a:t>tamamlamalısınız</a:t>
            </a:r>
            <a:r>
              <a:rPr sz="1300" b="0" dirty="0">
                <a:solidFill>
                  <a:srgbClr val="687480"/>
                </a:solidFill>
                <a:latin typeface="Aptos"/>
              </a:rPr>
              <a:t>.</a:t>
            </a:r>
          </a:p>
        </p:txBody>
      </p:sp>
      <p:pic>
        <p:nvPicPr>
          <p:cNvPr id="28" name="Picture 2" descr="https://karekodyap.com/qr/ym4phd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4911" y="4304836"/>
            <a:ext cx="1004757" cy="100475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33"/>
          <p:cNvSpPr txBox="1"/>
          <p:nvPr/>
        </p:nvSpPr>
        <p:spPr>
          <a:xfrm>
            <a:off x="10719872" y="5373601"/>
            <a:ext cx="1297777" cy="230832"/>
          </a:xfrm>
          <a:prstGeom prst="rect">
            <a:avLst/>
          </a:prstGeom>
          <a:noFill/>
        </p:spPr>
        <p:txBody>
          <a:bodyPr wrap="square" lIns="0" rIns="0">
            <a:spAutoFit/>
          </a:bodyPr>
          <a:lstStyle/>
          <a:p>
            <a:pPr algn="ctr"/>
            <a:r>
              <a:rPr lang="tr-TR" sz="900" dirty="0" smtClean="0">
                <a:solidFill>
                  <a:srgbClr val="687480"/>
                </a:solidFill>
                <a:latin typeface="Aptos"/>
              </a:rPr>
              <a:t>RPD Ders Bilgi Paketi</a:t>
            </a:r>
            <a:endParaRPr sz="900" b="0" dirty="0">
              <a:solidFill>
                <a:srgbClr val="687480"/>
              </a:solidFill>
              <a:latin typeface="Aptos"/>
            </a:endParaRPr>
          </a:p>
        </p:txBody>
      </p:sp>
      <p:sp>
        <p:nvSpPr>
          <p:cNvPr id="30" name="TextBox 19"/>
          <p:cNvSpPr txBox="1"/>
          <p:nvPr/>
        </p:nvSpPr>
        <p:spPr>
          <a:xfrm>
            <a:off x="822960" y="4869390"/>
            <a:ext cx="2926080" cy="323165"/>
          </a:xfrm>
          <a:prstGeom prst="rect">
            <a:avLst/>
          </a:prstGeom>
          <a:noFill/>
        </p:spPr>
        <p:txBody>
          <a:bodyPr wrap="square" lIns="0" rIns="0">
            <a:spAutoFit/>
          </a:bodyPr>
          <a:lstStyle/>
          <a:p>
            <a:pPr algn="l"/>
            <a:r>
              <a:rPr sz="1500" b="1" dirty="0" err="1">
                <a:solidFill>
                  <a:srgbClr val="202A34"/>
                </a:solidFill>
                <a:latin typeface="Aptos"/>
              </a:rPr>
              <a:t>Seçmeli</a:t>
            </a:r>
            <a:r>
              <a:rPr sz="1500" b="1" dirty="0">
                <a:solidFill>
                  <a:srgbClr val="202A34"/>
                </a:solidFill>
                <a:latin typeface="Aptos"/>
              </a:rPr>
              <a:t> </a:t>
            </a:r>
            <a:r>
              <a:rPr sz="1500" b="1" dirty="0" err="1">
                <a:solidFill>
                  <a:srgbClr val="202A34"/>
                </a:solidFill>
                <a:latin typeface="Aptos"/>
              </a:rPr>
              <a:t>ders</a:t>
            </a:r>
            <a:r>
              <a:rPr sz="1500" b="1" dirty="0">
                <a:solidFill>
                  <a:srgbClr val="202A34"/>
                </a:solidFill>
                <a:latin typeface="Aptos"/>
              </a:rPr>
              <a:t> </a:t>
            </a:r>
            <a:r>
              <a:rPr sz="1500" b="1" dirty="0" err="1">
                <a:solidFill>
                  <a:srgbClr val="202A34"/>
                </a:solidFill>
                <a:latin typeface="Aptos"/>
              </a:rPr>
              <a:t>grupları</a:t>
            </a:r>
            <a:endParaRPr sz="1500" b="1" dirty="0">
              <a:solidFill>
                <a:srgbClr val="202A34"/>
              </a:solidFill>
              <a:latin typeface="Aptos"/>
            </a:endParaRPr>
          </a:p>
        </p:txBody>
      </p:sp>
      <p:sp>
        <p:nvSpPr>
          <p:cNvPr id="31" name="Rounded Rectangle 20"/>
          <p:cNvSpPr/>
          <p:nvPr/>
        </p:nvSpPr>
        <p:spPr>
          <a:xfrm>
            <a:off x="850392" y="5381454"/>
            <a:ext cx="2331720" cy="1234440"/>
          </a:xfrm>
          <a:prstGeom prst="round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21"/>
          <p:cNvSpPr txBox="1"/>
          <p:nvPr/>
        </p:nvSpPr>
        <p:spPr>
          <a:xfrm>
            <a:off x="1033272" y="5582622"/>
            <a:ext cx="548640" cy="411480"/>
          </a:xfrm>
          <a:prstGeom prst="rect">
            <a:avLst/>
          </a:prstGeom>
          <a:noFill/>
        </p:spPr>
        <p:txBody>
          <a:bodyPr wrap="square" lIns="0" rIns="0">
            <a:spAutoFit/>
          </a:bodyPr>
          <a:lstStyle/>
          <a:p>
            <a:pPr algn="l"/>
            <a:r>
              <a:rPr sz="2400" b="1">
                <a:solidFill>
                  <a:srgbClr val="143460"/>
                </a:solidFill>
                <a:latin typeface="Aptos"/>
              </a:rPr>
              <a:t>6</a:t>
            </a:r>
          </a:p>
        </p:txBody>
      </p:sp>
      <p:sp>
        <p:nvSpPr>
          <p:cNvPr id="33" name="TextBox 22"/>
          <p:cNvSpPr txBox="1"/>
          <p:nvPr/>
        </p:nvSpPr>
        <p:spPr>
          <a:xfrm>
            <a:off x="1655064" y="5536902"/>
            <a:ext cx="1143000" cy="274320"/>
          </a:xfrm>
          <a:prstGeom prst="rect">
            <a:avLst/>
          </a:prstGeom>
          <a:noFill/>
        </p:spPr>
        <p:txBody>
          <a:bodyPr wrap="square" lIns="0" rIns="0">
            <a:spAutoFit/>
          </a:bodyPr>
          <a:lstStyle/>
          <a:p>
            <a:pPr algn="l"/>
            <a:r>
              <a:rPr sz="1400" b="1">
                <a:solidFill>
                  <a:srgbClr val="202A34"/>
                </a:solidFill>
                <a:latin typeface="Aptos"/>
              </a:rPr>
              <a:t>RPD</a:t>
            </a:r>
          </a:p>
        </p:txBody>
      </p:sp>
      <p:sp>
        <p:nvSpPr>
          <p:cNvPr id="34" name="TextBox 23"/>
          <p:cNvSpPr txBox="1"/>
          <p:nvPr/>
        </p:nvSpPr>
        <p:spPr>
          <a:xfrm>
            <a:off x="1655064" y="5930094"/>
            <a:ext cx="1234440" cy="274320"/>
          </a:xfrm>
          <a:prstGeom prst="rect">
            <a:avLst/>
          </a:prstGeom>
          <a:noFill/>
        </p:spPr>
        <p:txBody>
          <a:bodyPr wrap="square" lIns="0" rIns="0">
            <a:spAutoFit/>
          </a:bodyPr>
          <a:lstStyle/>
          <a:p>
            <a:pPr algn="l"/>
            <a:r>
              <a:rPr sz="950" b="0">
                <a:solidFill>
                  <a:srgbClr val="687480"/>
                </a:solidFill>
                <a:latin typeface="Aptos"/>
              </a:rPr>
              <a:t>alan seçmeli</a:t>
            </a:r>
          </a:p>
        </p:txBody>
      </p:sp>
      <p:sp>
        <p:nvSpPr>
          <p:cNvPr id="35" name="Rounded Rectangle 24"/>
          <p:cNvSpPr/>
          <p:nvPr/>
        </p:nvSpPr>
        <p:spPr>
          <a:xfrm>
            <a:off x="3593592" y="5381454"/>
            <a:ext cx="2331720" cy="1234440"/>
          </a:xfrm>
          <a:prstGeom prst="roundRect">
            <a:avLst/>
          </a:prstGeom>
          <a:solidFill>
            <a:srgbClr val="F4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25"/>
          <p:cNvSpPr txBox="1"/>
          <p:nvPr/>
        </p:nvSpPr>
        <p:spPr>
          <a:xfrm>
            <a:off x="3776472" y="5582622"/>
            <a:ext cx="548640" cy="411480"/>
          </a:xfrm>
          <a:prstGeom prst="rect">
            <a:avLst/>
          </a:prstGeom>
          <a:noFill/>
        </p:spPr>
        <p:txBody>
          <a:bodyPr wrap="square" lIns="0" rIns="0">
            <a:spAutoFit/>
          </a:bodyPr>
          <a:lstStyle/>
          <a:p>
            <a:pPr algn="l"/>
            <a:r>
              <a:rPr sz="2400" b="1">
                <a:solidFill>
                  <a:srgbClr val="143460"/>
                </a:solidFill>
                <a:latin typeface="Aptos"/>
              </a:rPr>
              <a:t>6</a:t>
            </a:r>
          </a:p>
        </p:txBody>
      </p:sp>
      <p:sp>
        <p:nvSpPr>
          <p:cNvPr id="37" name="TextBox 26"/>
          <p:cNvSpPr txBox="1"/>
          <p:nvPr/>
        </p:nvSpPr>
        <p:spPr>
          <a:xfrm>
            <a:off x="4398264" y="5536902"/>
            <a:ext cx="1143000" cy="274320"/>
          </a:xfrm>
          <a:prstGeom prst="rect">
            <a:avLst/>
          </a:prstGeom>
          <a:noFill/>
        </p:spPr>
        <p:txBody>
          <a:bodyPr wrap="square" lIns="0" rIns="0">
            <a:spAutoFit/>
          </a:bodyPr>
          <a:lstStyle/>
          <a:p>
            <a:pPr algn="l"/>
            <a:r>
              <a:rPr sz="1400" b="1">
                <a:solidFill>
                  <a:srgbClr val="202A34"/>
                </a:solidFill>
                <a:latin typeface="Aptos"/>
              </a:rPr>
              <a:t>MBS</a:t>
            </a:r>
          </a:p>
        </p:txBody>
      </p:sp>
      <p:sp>
        <p:nvSpPr>
          <p:cNvPr id="38" name="TextBox 27"/>
          <p:cNvSpPr txBox="1"/>
          <p:nvPr/>
        </p:nvSpPr>
        <p:spPr>
          <a:xfrm>
            <a:off x="4398264" y="5930094"/>
            <a:ext cx="1234440" cy="274320"/>
          </a:xfrm>
          <a:prstGeom prst="rect">
            <a:avLst/>
          </a:prstGeom>
          <a:noFill/>
        </p:spPr>
        <p:txBody>
          <a:bodyPr wrap="square" lIns="0" rIns="0">
            <a:spAutoFit/>
          </a:bodyPr>
          <a:lstStyle/>
          <a:p>
            <a:pPr algn="l"/>
            <a:r>
              <a:rPr sz="950" b="0">
                <a:solidFill>
                  <a:srgbClr val="687480"/>
                </a:solidFill>
                <a:latin typeface="Aptos"/>
              </a:rPr>
              <a:t>meslek bilgisi seçmeli</a:t>
            </a:r>
          </a:p>
        </p:txBody>
      </p:sp>
      <p:sp>
        <p:nvSpPr>
          <p:cNvPr id="39" name="Rounded Rectangle 28"/>
          <p:cNvSpPr/>
          <p:nvPr/>
        </p:nvSpPr>
        <p:spPr>
          <a:xfrm>
            <a:off x="6336792" y="5381454"/>
            <a:ext cx="2331720" cy="1234440"/>
          </a:xfrm>
          <a:prstGeom prst="roundRect">
            <a:avLst/>
          </a:prstGeom>
          <a:solidFill>
            <a:srgbClr val="F4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29"/>
          <p:cNvSpPr txBox="1"/>
          <p:nvPr/>
        </p:nvSpPr>
        <p:spPr>
          <a:xfrm>
            <a:off x="6519672" y="5582622"/>
            <a:ext cx="548640" cy="411480"/>
          </a:xfrm>
          <a:prstGeom prst="rect">
            <a:avLst/>
          </a:prstGeom>
          <a:noFill/>
        </p:spPr>
        <p:txBody>
          <a:bodyPr wrap="square" lIns="0" rIns="0">
            <a:spAutoFit/>
          </a:bodyPr>
          <a:lstStyle/>
          <a:p>
            <a:pPr algn="l"/>
            <a:r>
              <a:rPr sz="2400" b="1">
                <a:solidFill>
                  <a:srgbClr val="143460"/>
                </a:solidFill>
                <a:latin typeface="Aptos"/>
              </a:rPr>
              <a:t>4</a:t>
            </a:r>
          </a:p>
        </p:txBody>
      </p:sp>
      <p:sp>
        <p:nvSpPr>
          <p:cNvPr id="41" name="TextBox 30"/>
          <p:cNvSpPr txBox="1"/>
          <p:nvPr/>
        </p:nvSpPr>
        <p:spPr>
          <a:xfrm>
            <a:off x="7141464" y="5536902"/>
            <a:ext cx="1143000" cy="274320"/>
          </a:xfrm>
          <a:prstGeom prst="rect">
            <a:avLst/>
          </a:prstGeom>
          <a:noFill/>
        </p:spPr>
        <p:txBody>
          <a:bodyPr wrap="square" lIns="0" rIns="0">
            <a:spAutoFit/>
          </a:bodyPr>
          <a:lstStyle/>
          <a:p>
            <a:pPr algn="l"/>
            <a:r>
              <a:rPr sz="1400" b="1">
                <a:solidFill>
                  <a:srgbClr val="202A34"/>
                </a:solidFill>
                <a:latin typeface="Aptos"/>
              </a:rPr>
              <a:t>GKS</a:t>
            </a:r>
          </a:p>
        </p:txBody>
      </p:sp>
      <p:sp>
        <p:nvSpPr>
          <p:cNvPr id="42" name="TextBox 31"/>
          <p:cNvSpPr txBox="1"/>
          <p:nvPr/>
        </p:nvSpPr>
        <p:spPr>
          <a:xfrm>
            <a:off x="7141464" y="5930094"/>
            <a:ext cx="1234440" cy="274320"/>
          </a:xfrm>
          <a:prstGeom prst="rect">
            <a:avLst/>
          </a:prstGeom>
          <a:noFill/>
        </p:spPr>
        <p:txBody>
          <a:bodyPr wrap="square" lIns="0" rIns="0">
            <a:spAutoFit/>
          </a:bodyPr>
          <a:lstStyle/>
          <a:p>
            <a:pPr algn="l"/>
            <a:r>
              <a:rPr sz="950" b="0">
                <a:solidFill>
                  <a:srgbClr val="687480"/>
                </a:solidFill>
                <a:latin typeface="Aptos"/>
              </a:rPr>
              <a:t>genel kültür seçmeli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09</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2 · LİSANS EĞİTİMİ</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RPD'de dört yıllık yolculuğun</a:t>
            </a:r>
          </a:p>
        </p:txBody>
      </p:sp>
      <p:sp>
        <p:nvSpPr>
          <p:cNvPr id="8" name="Rounded Rectangle 7"/>
          <p:cNvSpPr/>
          <p:nvPr/>
        </p:nvSpPr>
        <p:spPr>
          <a:xfrm>
            <a:off x="658368" y="1737360"/>
            <a:ext cx="2542032" cy="3429000"/>
          </a:xfrm>
          <a:prstGeom prst="round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86968" y="1993392"/>
            <a:ext cx="2011680" cy="274320"/>
          </a:xfrm>
          <a:prstGeom prst="rect">
            <a:avLst/>
          </a:prstGeom>
          <a:noFill/>
        </p:spPr>
        <p:txBody>
          <a:bodyPr wrap="square" lIns="0" rIns="0">
            <a:spAutoFit/>
          </a:bodyPr>
          <a:lstStyle/>
          <a:p>
            <a:pPr algn="l"/>
            <a:r>
              <a:rPr sz="1000" b="1">
                <a:solidFill>
                  <a:srgbClr val="143460"/>
                </a:solidFill>
                <a:latin typeface="Aptos"/>
              </a:rPr>
              <a:t>1. SINIF</a:t>
            </a:r>
          </a:p>
        </p:txBody>
      </p:sp>
      <p:sp>
        <p:nvSpPr>
          <p:cNvPr id="10" name="TextBox 9"/>
          <p:cNvSpPr txBox="1"/>
          <p:nvPr/>
        </p:nvSpPr>
        <p:spPr>
          <a:xfrm>
            <a:off x="886968" y="2468880"/>
            <a:ext cx="2011680" cy="502920"/>
          </a:xfrm>
          <a:prstGeom prst="rect">
            <a:avLst/>
          </a:prstGeom>
          <a:noFill/>
        </p:spPr>
        <p:txBody>
          <a:bodyPr wrap="square" lIns="0" rIns="0">
            <a:spAutoFit/>
          </a:bodyPr>
          <a:lstStyle/>
          <a:p>
            <a:pPr algn="l"/>
            <a:r>
              <a:rPr sz="1800" b="1">
                <a:solidFill>
                  <a:srgbClr val="202A34"/>
                </a:solidFill>
                <a:latin typeface="Aptos"/>
              </a:rPr>
              <a:t>Temel oluştur</a:t>
            </a:r>
          </a:p>
        </p:txBody>
      </p:sp>
      <p:sp>
        <p:nvSpPr>
          <p:cNvPr id="11" name="TextBox 10"/>
          <p:cNvSpPr txBox="1"/>
          <p:nvPr/>
        </p:nvSpPr>
        <p:spPr>
          <a:xfrm>
            <a:off x="886968" y="3246120"/>
            <a:ext cx="2029968" cy="1234440"/>
          </a:xfrm>
          <a:prstGeom prst="rect">
            <a:avLst/>
          </a:prstGeom>
          <a:noFill/>
        </p:spPr>
        <p:txBody>
          <a:bodyPr wrap="square" lIns="0" rIns="0">
            <a:spAutoFit/>
          </a:bodyPr>
          <a:lstStyle/>
          <a:p>
            <a:pPr algn="l"/>
            <a:r>
              <a:rPr sz="1100" b="0">
                <a:solidFill>
                  <a:srgbClr val="687480"/>
                </a:solidFill>
                <a:latin typeface="Aptos"/>
              </a:rPr>
              <a:t>Psikoloji, eğitim ve RPD alanını tanı; üniversite çalışma düzenini kur.</a:t>
            </a:r>
          </a:p>
        </p:txBody>
      </p:sp>
      <p:sp>
        <p:nvSpPr>
          <p:cNvPr id="12" name="Rounded Rectangle 11"/>
          <p:cNvSpPr/>
          <p:nvPr/>
        </p:nvSpPr>
        <p:spPr>
          <a:xfrm>
            <a:off x="3511296" y="1737360"/>
            <a:ext cx="2542032" cy="3429000"/>
          </a:xfrm>
          <a:prstGeom prst="roundRect">
            <a:avLst/>
          </a:prstGeom>
          <a:solidFill>
            <a:srgbClr val="F4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739896" y="1993392"/>
            <a:ext cx="2011680" cy="274320"/>
          </a:xfrm>
          <a:prstGeom prst="rect">
            <a:avLst/>
          </a:prstGeom>
          <a:noFill/>
        </p:spPr>
        <p:txBody>
          <a:bodyPr wrap="square" lIns="0" rIns="0">
            <a:spAutoFit/>
          </a:bodyPr>
          <a:lstStyle/>
          <a:p>
            <a:pPr algn="l"/>
            <a:r>
              <a:rPr sz="1000" b="1">
                <a:solidFill>
                  <a:srgbClr val="143460"/>
                </a:solidFill>
                <a:latin typeface="Aptos"/>
              </a:rPr>
              <a:t>2. SINIF</a:t>
            </a:r>
          </a:p>
        </p:txBody>
      </p:sp>
      <p:sp>
        <p:nvSpPr>
          <p:cNvPr id="14" name="TextBox 13"/>
          <p:cNvSpPr txBox="1"/>
          <p:nvPr/>
        </p:nvSpPr>
        <p:spPr>
          <a:xfrm>
            <a:off x="3739896" y="2468880"/>
            <a:ext cx="2011680" cy="502920"/>
          </a:xfrm>
          <a:prstGeom prst="rect">
            <a:avLst/>
          </a:prstGeom>
          <a:noFill/>
        </p:spPr>
        <p:txBody>
          <a:bodyPr wrap="square" lIns="0" rIns="0">
            <a:spAutoFit/>
          </a:bodyPr>
          <a:lstStyle/>
          <a:p>
            <a:pPr algn="l"/>
            <a:r>
              <a:rPr sz="1800" b="1">
                <a:solidFill>
                  <a:srgbClr val="202A34"/>
                </a:solidFill>
                <a:latin typeface="Aptos"/>
              </a:rPr>
              <a:t>Alanı derinleştir</a:t>
            </a:r>
          </a:p>
        </p:txBody>
      </p:sp>
      <p:sp>
        <p:nvSpPr>
          <p:cNvPr id="15" name="TextBox 14"/>
          <p:cNvSpPr txBox="1"/>
          <p:nvPr/>
        </p:nvSpPr>
        <p:spPr>
          <a:xfrm>
            <a:off x="3739896" y="3246120"/>
            <a:ext cx="2029968" cy="1234440"/>
          </a:xfrm>
          <a:prstGeom prst="rect">
            <a:avLst/>
          </a:prstGeom>
          <a:noFill/>
        </p:spPr>
        <p:txBody>
          <a:bodyPr wrap="square" lIns="0" rIns="0">
            <a:spAutoFit/>
          </a:bodyPr>
          <a:lstStyle/>
          <a:p>
            <a:pPr algn="l"/>
            <a:r>
              <a:rPr sz="1100" b="0">
                <a:solidFill>
                  <a:srgbClr val="687480"/>
                </a:solidFill>
                <a:latin typeface="Aptos"/>
              </a:rPr>
              <a:t>Kuramsal altyapını, gelişim ve değerlendirme bilgisini genişlet.</a:t>
            </a:r>
          </a:p>
        </p:txBody>
      </p:sp>
      <p:sp>
        <p:nvSpPr>
          <p:cNvPr id="16" name="Rounded Rectangle 15"/>
          <p:cNvSpPr/>
          <p:nvPr/>
        </p:nvSpPr>
        <p:spPr>
          <a:xfrm>
            <a:off x="6364224" y="1737360"/>
            <a:ext cx="2542032" cy="3429000"/>
          </a:xfrm>
          <a:prstGeom prst="round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592824" y="1993392"/>
            <a:ext cx="2011680" cy="274320"/>
          </a:xfrm>
          <a:prstGeom prst="rect">
            <a:avLst/>
          </a:prstGeom>
          <a:noFill/>
        </p:spPr>
        <p:txBody>
          <a:bodyPr wrap="square" lIns="0" rIns="0">
            <a:spAutoFit/>
          </a:bodyPr>
          <a:lstStyle/>
          <a:p>
            <a:pPr algn="l"/>
            <a:r>
              <a:rPr sz="1000" b="1">
                <a:solidFill>
                  <a:srgbClr val="143460"/>
                </a:solidFill>
                <a:latin typeface="Aptos"/>
              </a:rPr>
              <a:t>3. SINIF</a:t>
            </a:r>
          </a:p>
        </p:txBody>
      </p:sp>
      <p:sp>
        <p:nvSpPr>
          <p:cNvPr id="18" name="TextBox 17"/>
          <p:cNvSpPr txBox="1"/>
          <p:nvPr/>
        </p:nvSpPr>
        <p:spPr>
          <a:xfrm>
            <a:off x="6592824" y="2468880"/>
            <a:ext cx="2011680" cy="502920"/>
          </a:xfrm>
          <a:prstGeom prst="rect">
            <a:avLst/>
          </a:prstGeom>
          <a:noFill/>
        </p:spPr>
        <p:txBody>
          <a:bodyPr wrap="square" lIns="0" rIns="0">
            <a:spAutoFit/>
          </a:bodyPr>
          <a:lstStyle/>
          <a:p>
            <a:pPr algn="l"/>
            <a:r>
              <a:rPr sz="1800" b="1">
                <a:solidFill>
                  <a:srgbClr val="202A34"/>
                </a:solidFill>
                <a:latin typeface="Aptos"/>
              </a:rPr>
              <a:t>Beceriyi geliştir</a:t>
            </a:r>
          </a:p>
        </p:txBody>
      </p:sp>
      <p:sp>
        <p:nvSpPr>
          <p:cNvPr id="19" name="TextBox 18"/>
          <p:cNvSpPr txBox="1"/>
          <p:nvPr/>
        </p:nvSpPr>
        <p:spPr>
          <a:xfrm>
            <a:off x="6592824" y="3246120"/>
            <a:ext cx="2029968" cy="1234440"/>
          </a:xfrm>
          <a:prstGeom prst="rect">
            <a:avLst/>
          </a:prstGeom>
          <a:noFill/>
        </p:spPr>
        <p:txBody>
          <a:bodyPr wrap="square" lIns="0" rIns="0">
            <a:spAutoFit/>
          </a:bodyPr>
          <a:lstStyle/>
          <a:p>
            <a:pPr algn="l"/>
            <a:r>
              <a:rPr sz="1100" b="0">
                <a:solidFill>
                  <a:srgbClr val="687480"/>
                </a:solidFill>
                <a:latin typeface="Aptos"/>
              </a:rPr>
              <a:t>Psikolojik danışma becerileri ve uygulama ağırlığı artar.</a:t>
            </a:r>
          </a:p>
        </p:txBody>
      </p:sp>
      <p:sp>
        <p:nvSpPr>
          <p:cNvPr id="20" name="Rounded Rectangle 19"/>
          <p:cNvSpPr/>
          <p:nvPr/>
        </p:nvSpPr>
        <p:spPr>
          <a:xfrm>
            <a:off x="9217152" y="1737360"/>
            <a:ext cx="2542032" cy="3429000"/>
          </a:xfrm>
          <a:prstGeom prst="roundRect">
            <a:avLst/>
          </a:prstGeom>
          <a:solidFill>
            <a:srgbClr val="F4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445752" y="1993392"/>
            <a:ext cx="2011680" cy="274320"/>
          </a:xfrm>
          <a:prstGeom prst="rect">
            <a:avLst/>
          </a:prstGeom>
          <a:noFill/>
        </p:spPr>
        <p:txBody>
          <a:bodyPr wrap="square" lIns="0" rIns="0">
            <a:spAutoFit/>
          </a:bodyPr>
          <a:lstStyle/>
          <a:p>
            <a:pPr algn="l"/>
            <a:r>
              <a:rPr sz="1000" b="1">
                <a:solidFill>
                  <a:srgbClr val="143460"/>
                </a:solidFill>
                <a:latin typeface="Aptos"/>
              </a:rPr>
              <a:t>4. SINIF</a:t>
            </a:r>
          </a:p>
        </p:txBody>
      </p:sp>
      <p:sp>
        <p:nvSpPr>
          <p:cNvPr id="22" name="TextBox 21"/>
          <p:cNvSpPr txBox="1"/>
          <p:nvPr/>
        </p:nvSpPr>
        <p:spPr>
          <a:xfrm>
            <a:off x="9445752" y="2468880"/>
            <a:ext cx="2011680" cy="502920"/>
          </a:xfrm>
          <a:prstGeom prst="rect">
            <a:avLst/>
          </a:prstGeom>
          <a:noFill/>
        </p:spPr>
        <p:txBody>
          <a:bodyPr wrap="square" lIns="0" rIns="0">
            <a:spAutoFit/>
          </a:bodyPr>
          <a:lstStyle/>
          <a:p>
            <a:pPr algn="l"/>
            <a:r>
              <a:rPr sz="1800" b="1">
                <a:solidFill>
                  <a:srgbClr val="202A34"/>
                </a:solidFill>
                <a:latin typeface="Aptos"/>
              </a:rPr>
              <a:t>Uygulamaya geç</a:t>
            </a:r>
          </a:p>
        </p:txBody>
      </p:sp>
      <p:sp>
        <p:nvSpPr>
          <p:cNvPr id="23" name="TextBox 22"/>
          <p:cNvSpPr txBox="1"/>
          <p:nvPr/>
        </p:nvSpPr>
        <p:spPr>
          <a:xfrm>
            <a:off x="9445752" y="3246120"/>
            <a:ext cx="2029968" cy="1234440"/>
          </a:xfrm>
          <a:prstGeom prst="rect">
            <a:avLst/>
          </a:prstGeom>
          <a:noFill/>
        </p:spPr>
        <p:txBody>
          <a:bodyPr wrap="square" lIns="0" rIns="0">
            <a:spAutoFit/>
          </a:bodyPr>
          <a:lstStyle/>
          <a:p>
            <a:pPr algn="l"/>
            <a:r>
              <a:rPr sz="1100" b="0">
                <a:solidFill>
                  <a:srgbClr val="687480"/>
                </a:solidFill>
                <a:latin typeface="Aptos"/>
              </a:rPr>
              <a:t>Okul ve alan uygulamalarıyla mesleğe ve mezuniyete hazırlan.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11</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2 · LİSANS EĞİTİMİ</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Ders kaydı nasıl yapılır?</a:t>
            </a:r>
          </a:p>
        </p:txBody>
      </p:sp>
      <p:sp>
        <p:nvSpPr>
          <p:cNvPr id="8" name="Rounded Rectangle 7"/>
          <p:cNvSpPr/>
          <p:nvPr/>
        </p:nvSpPr>
        <p:spPr>
          <a:xfrm>
            <a:off x="621792" y="1737360"/>
            <a:ext cx="1993392" cy="297180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86384" y="1938528"/>
            <a:ext cx="365760" cy="274320"/>
          </a:xfrm>
          <a:prstGeom prst="rect">
            <a:avLst/>
          </a:prstGeom>
          <a:noFill/>
        </p:spPr>
        <p:txBody>
          <a:bodyPr wrap="square" lIns="0" rIns="0">
            <a:spAutoFit/>
          </a:bodyPr>
          <a:lstStyle/>
          <a:p>
            <a:pPr algn="l"/>
            <a:r>
              <a:rPr sz="1500" b="1">
                <a:solidFill>
                  <a:srgbClr val="56BECC"/>
                </a:solidFill>
                <a:latin typeface="Aptos"/>
              </a:rPr>
              <a:t>1</a:t>
            </a:r>
          </a:p>
        </p:txBody>
      </p:sp>
      <p:sp>
        <p:nvSpPr>
          <p:cNvPr id="10" name="TextBox 9"/>
          <p:cNvSpPr txBox="1"/>
          <p:nvPr/>
        </p:nvSpPr>
        <p:spPr>
          <a:xfrm>
            <a:off x="786384" y="2423160"/>
            <a:ext cx="1645920" cy="530352"/>
          </a:xfrm>
          <a:prstGeom prst="rect">
            <a:avLst/>
          </a:prstGeom>
          <a:noFill/>
        </p:spPr>
        <p:txBody>
          <a:bodyPr wrap="square" lIns="0" rIns="0">
            <a:spAutoFit/>
          </a:bodyPr>
          <a:lstStyle/>
          <a:p>
            <a:pPr algn="l"/>
            <a:r>
              <a:rPr sz="1400" b="1">
                <a:solidFill>
                  <a:srgbClr val="202A34"/>
                </a:solidFill>
                <a:latin typeface="Aptos"/>
              </a:rPr>
              <a:t>Ders planını aç</a:t>
            </a:r>
          </a:p>
        </p:txBody>
      </p:sp>
      <p:sp>
        <p:nvSpPr>
          <p:cNvPr id="11" name="TextBox 10"/>
          <p:cNvSpPr txBox="1"/>
          <p:nvPr/>
        </p:nvSpPr>
        <p:spPr>
          <a:xfrm>
            <a:off x="786384" y="3200400"/>
            <a:ext cx="1645920" cy="914400"/>
          </a:xfrm>
          <a:prstGeom prst="rect">
            <a:avLst/>
          </a:prstGeom>
          <a:noFill/>
        </p:spPr>
        <p:txBody>
          <a:bodyPr wrap="square" lIns="0" rIns="0">
            <a:spAutoFit/>
          </a:bodyPr>
          <a:lstStyle/>
          <a:p>
            <a:pPr algn="l"/>
            <a:r>
              <a:rPr sz="1030" b="0">
                <a:solidFill>
                  <a:srgbClr val="687480"/>
                </a:solidFill>
                <a:latin typeface="Aptos"/>
              </a:rPr>
              <a:t>O yarıyılda hangi dersleri alman gerektiğini gör.</a:t>
            </a:r>
          </a:p>
        </p:txBody>
      </p:sp>
      <p:sp>
        <p:nvSpPr>
          <p:cNvPr id="12" name="Rounded Rectangle 11"/>
          <p:cNvSpPr/>
          <p:nvPr/>
        </p:nvSpPr>
        <p:spPr>
          <a:xfrm>
            <a:off x="2907792" y="1737360"/>
            <a:ext cx="1993392" cy="297180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072384" y="1938528"/>
            <a:ext cx="365760" cy="274320"/>
          </a:xfrm>
          <a:prstGeom prst="rect">
            <a:avLst/>
          </a:prstGeom>
          <a:noFill/>
        </p:spPr>
        <p:txBody>
          <a:bodyPr wrap="square" lIns="0" rIns="0">
            <a:spAutoFit/>
          </a:bodyPr>
          <a:lstStyle/>
          <a:p>
            <a:pPr algn="l"/>
            <a:r>
              <a:rPr sz="1500" b="1">
                <a:solidFill>
                  <a:srgbClr val="56BECC"/>
                </a:solidFill>
                <a:latin typeface="Aptos"/>
              </a:rPr>
              <a:t>2</a:t>
            </a:r>
          </a:p>
        </p:txBody>
      </p:sp>
      <p:sp>
        <p:nvSpPr>
          <p:cNvPr id="14" name="TextBox 13"/>
          <p:cNvSpPr txBox="1"/>
          <p:nvPr/>
        </p:nvSpPr>
        <p:spPr>
          <a:xfrm>
            <a:off x="3072384" y="2423160"/>
            <a:ext cx="1645920" cy="530352"/>
          </a:xfrm>
          <a:prstGeom prst="rect">
            <a:avLst/>
          </a:prstGeom>
          <a:noFill/>
        </p:spPr>
        <p:txBody>
          <a:bodyPr wrap="square" lIns="0" rIns="0">
            <a:spAutoFit/>
          </a:bodyPr>
          <a:lstStyle/>
          <a:p>
            <a:pPr algn="l"/>
            <a:r>
              <a:rPr sz="1400" b="1">
                <a:solidFill>
                  <a:srgbClr val="202A34"/>
                </a:solidFill>
                <a:latin typeface="Aptos"/>
              </a:rPr>
              <a:t>Derslerini belirle</a:t>
            </a:r>
          </a:p>
        </p:txBody>
      </p:sp>
      <p:sp>
        <p:nvSpPr>
          <p:cNvPr id="15" name="TextBox 14"/>
          <p:cNvSpPr txBox="1"/>
          <p:nvPr/>
        </p:nvSpPr>
        <p:spPr>
          <a:xfrm>
            <a:off x="3072384" y="3200400"/>
            <a:ext cx="1645920" cy="914400"/>
          </a:xfrm>
          <a:prstGeom prst="rect">
            <a:avLst/>
          </a:prstGeom>
          <a:noFill/>
        </p:spPr>
        <p:txBody>
          <a:bodyPr wrap="square" lIns="0" rIns="0">
            <a:spAutoFit/>
          </a:bodyPr>
          <a:lstStyle/>
          <a:p>
            <a:pPr algn="l"/>
            <a:r>
              <a:rPr sz="1030" b="0">
                <a:solidFill>
                  <a:srgbClr val="687480"/>
                </a:solidFill>
                <a:latin typeface="Aptos"/>
              </a:rPr>
              <a:t>Zorunlu dersleri ve gereken seçmeli grubu kontrol et.</a:t>
            </a:r>
          </a:p>
        </p:txBody>
      </p:sp>
      <p:sp>
        <p:nvSpPr>
          <p:cNvPr id="16" name="Rounded Rectangle 15"/>
          <p:cNvSpPr/>
          <p:nvPr/>
        </p:nvSpPr>
        <p:spPr>
          <a:xfrm>
            <a:off x="5193792" y="1737360"/>
            <a:ext cx="1993392" cy="297180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358383" y="1938528"/>
            <a:ext cx="365760" cy="274320"/>
          </a:xfrm>
          <a:prstGeom prst="rect">
            <a:avLst/>
          </a:prstGeom>
          <a:noFill/>
        </p:spPr>
        <p:txBody>
          <a:bodyPr wrap="square" lIns="0" rIns="0">
            <a:spAutoFit/>
          </a:bodyPr>
          <a:lstStyle/>
          <a:p>
            <a:pPr algn="l"/>
            <a:r>
              <a:rPr sz="1500" b="1">
                <a:solidFill>
                  <a:srgbClr val="56BECC"/>
                </a:solidFill>
                <a:latin typeface="Aptos"/>
              </a:rPr>
              <a:t>3</a:t>
            </a:r>
          </a:p>
        </p:txBody>
      </p:sp>
      <p:sp>
        <p:nvSpPr>
          <p:cNvPr id="18" name="TextBox 17"/>
          <p:cNvSpPr txBox="1"/>
          <p:nvPr/>
        </p:nvSpPr>
        <p:spPr>
          <a:xfrm>
            <a:off x="5358383" y="2423160"/>
            <a:ext cx="1645920" cy="530352"/>
          </a:xfrm>
          <a:prstGeom prst="rect">
            <a:avLst/>
          </a:prstGeom>
          <a:noFill/>
        </p:spPr>
        <p:txBody>
          <a:bodyPr wrap="square" lIns="0" rIns="0">
            <a:spAutoFit/>
          </a:bodyPr>
          <a:lstStyle/>
          <a:p>
            <a:pPr algn="l"/>
            <a:r>
              <a:rPr sz="1400" b="1">
                <a:solidFill>
                  <a:srgbClr val="202A34"/>
                </a:solidFill>
                <a:latin typeface="Aptos"/>
              </a:rPr>
              <a:t>UNİSİS'ten seç</a:t>
            </a:r>
          </a:p>
        </p:txBody>
      </p:sp>
      <p:sp>
        <p:nvSpPr>
          <p:cNvPr id="19" name="TextBox 18"/>
          <p:cNvSpPr txBox="1"/>
          <p:nvPr/>
        </p:nvSpPr>
        <p:spPr>
          <a:xfrm>
            <a:off x="5358383" y="3200400"/>
            <a:ext cx="1645920" cy="914400"/>
          </a:xfrm>
          <a:prstGeom prst="rect">
            <a:avLst/>
          </a:prstGeom>
          <a:noFill/>
        </p:spPr>
        <p:txBody>
          <a:bodyPr wrap="square" lIns="0" rIns="0">
            <a:spAutoFit/>
          </a:bodyPr>
          <a:lstStyle/>
          <a:p>
            <a:pPr algn="l"/>
            <a:r>
              <a:rPr sz="1030" b="0">
                <a:solidFill>
                  <a:srgbClr val="687480"/>
                </a:solidFill>
                <a:latin typeface="Aptos"/>
              </a:rPr>
              <a:t>Ders kayıt haftasında derslerini sisteme ekle.</a:t>
            </a:r>
          </a:p>
        </p:txBody>
      </p:sp>
      <p:sp>
        <p:nvSpPr>
          <p:cNvPr id="20" name="Rounded Rectangle 19"/>
          <p:cNvSpPr/>
          <p:nvPr/>
        </p:nvSpPr>
        <p:spPr>
          <a:xfrm>
            <a:off x="7479792" y="1737360"/>
            <a:ext cx="1993392" cy="297180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644383" y="1938528"/>
            <a:ext cx="365760" cy="274320"/>
          </a:xfrm>
          <a:prstGeom prst="rect">
            <a:avLst/>
          </a:prstGeom>
          <a:noFill/>
        </p:spPr>
        <p:txBody>
          <a:bodyPr wrap="square" lIns="0" rIns="0">
            <a:spAutoFit/>
          </a:bodyPr>
          <a:lstStyle/>
          <a:p>
            <a:pPr algn="l"/>
            <a:r>
              <a:rPr sz="1500" b="1">
                <a:solidFill>
                  <a:srgbClr val="56BECC"/>
                </a:solidFill>
                <a:latin typeface="Aptos"/>
              </a:rPr>
              <a:t>4</a:t>
            </a:r>
          </a:p>
        </p:txBody>
      </p:sp>
      <p:sp>
        <p:nvSpPr>
          <p:cNvPr id="22" name="TextBox 21"/>
          <p:cNvSpPr txBox="1"/>
          <p:nvPr/>
        </p:nvSpPr>
        <p:spPr>
          <a:xfrm>
            <a:off x="7644383" y="2423160"/>
            <a:ext cx="1645920" cy="530352"/>
          </a:xfrm>
          <a:prstGeom prst="rect">
            <a:avLst/>
          </a:prstGeom>
          <a:noFill/>
        </p:spPr>
        <p:txBody>
          <a:bodyPr wrap="square" lIns="0" rIns="0">
            <a:spAutoFit/>
          </a:bodyPr>
          <a:lstStyle/>
          <a:p>
            <a:pPr algn="l"/>
            <a:r>
              <a:rPr sz="1400" b="1">
                <a:solidFill>
                  <a:srgbClr val="202A34"/>
                </a:solidFill>
                <a:latin typeface="Aptos"/>
              </a:rPr>
              <a:t>Programı kontrol et</a:t>
            </a:r>
          </a:p>
        </p:txBody>
      </p:sp>
      <p:sp>
        <p:nvSpPr>
          <p:cNvPr id="23" name="TextBox 22"/>
          <p:cNvSpPr txBox="1"/>
          <p:nvPr/>
        </p:nvSpPr>
        <p:spPr>
          <a:xfrm>
            <a:off x="7644383" y="3200400"/>
            <a:ext cx="1645920" cy="914400"/>
          </a:xfrm>
          <a:prstGeom prst="rect">
            <a:avLst/>
          </a:prstGeom>
          <a:noFill/>
        </p:spPr>
        <p:txBody>
          <a:bodyPr wrap="square" lIns="0" rIns="0">
            <a:spAutoFit/>
          </a:bodyPr>
          <a:lstStyle/>
          <a:p>
            <a:pPr algn="l"/>
            <a:r>
              <a:rPr sz="1030" b="0">
                <a:solidFill>
                  <a:srgbClr val="687480"/>
                </a:solidFill>
                <a:latin typeface="Aptos"/>
              </a:rPr>
              <a:t>Çakışma, eksik ders ve seçmeli grubunu kontrol et.</a:t>
            </a:r>
          </a:p>
        </p:txBody>
      </p:sp>
      <p:sp>
        <p:nvSpPr>
          <p:cNvPr id="24" name="Rounded Rectangle 23"/>
          <p:cNvSpPr/>
          <p:nvPr/>
        </p:nvSpPr>
        <p:spPr>
          <a:xfrm>
            <a:off x="9765792" y="1737360"/>
            <a:ext cx="1993392" cy="297180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930384" y="1938528"/>
            <a:ext cx="365760" cy="274320"/>
          </a:xfrm>
          <a:prstGeom prst="rect">
            <a:avLst/>
          </a:prstGeom>
          <a:noFill/>
        </p:spPr>
        <p:txBody>
          <a:bodyPr wrap="square" lIns="0" rIns="0">
            <a:spAutoFit/>
          </a:bodyPr>
          <a:lstStyle/>
          <a:p>
            <a:pPr algn="l"/>
            <a:r>
              <a:rPr sz="1500" b="1">
                <a:solidFill>
                  <a:srgbClr val="56BECC"/>
                </a:solidFill>
                <a:latin typeface="Aptos"/>
              </a:rPr>
              <a:t>5</a:t>
            </a:r>
          </a:p>
        </p:txBody>
      </p:sp>
      <p:sp>
        <p:nvSpPr>
          <p:cNvPr id="26" name="TextBox 25"/>
          <p:cNvSpPr txBox="1"/>
          <p:nvPr/>
        </p:nvSpPr>
        <p:spPr>
          <a:xfrm>
            <a:off x="9930384" y="2423160"/>
            <a:ext cx="1645920" cy="530352"/>
          </a:xfrm>
          <a:prstGeom prst="rect">
            <a:avLst/>
          </a:prstGeom>
          <a:noFill/>
        </p:spPr>
        <p:txBody>
          <a:bodyPr wrap="square" lIns="0" rIns="0">
            <a:spAutoFit/>
          </a:bodyPr>
          <a:lstStyle/>
          <a:p>
            <a:pPr algn="l"/>
            <a:r>
              <a:rPr sz="1400" b="1">
                <a:solidFill>
                  <a:srgbClr val="202A34"/>
                </a:solidFill>
                <a:latin typeface="Aptos"/>
              </a:rPr>
              <a:t>Danışman onayı</a:t>
            </a:r>
          </a:p>
        </p:txBody>
      </p:sp>
      <p:sp>
        <p:nvSpPr>
          <p:cNvPr id="27" name="TextBox 26"/>
          <p:cNvSpPr txBox="1"/>
          <p:nvPr/>
        </p:nvSpPr>
        <p:spPr>
          <a:xfrm>
            <a:off x="9930384" y="3200400"/>
            <a:ext cx="1645920" cy="914400"/>
          </a:xfrm>
          <a:prstGeom prst="rect">
            <a:avLst/>
          </a:prstGeom>
          <a:noFill/>
        </p:spPr>
        <p:txBody>
          <a:bodyPr wrap="square" lIns="0" rIns="0">
            <a:spAutoFit/>
          </a:bodyPr>
          <a:lstStyle/>
          <a:p>
            <a:pPr algn="l"/>
            <a:r>
              <a:rPr sz="1030" b="0">
                <a:solidFill>
                  <a:srgbClr val="687480"/>
                </a:solidFill>
                <a:latin typeface="Aptos"/>
              </a:rPr>
              <a:t>Kaydın onaylandıktan sonra UNİSİS'te son kez kontrol et.</a:t>
            </a:r>
          </a:p>
        </p:txBody>
      </p:sp>
      <p:sp>
        <p:nvSpPr>
          <p:cNvPr id="28" name="TextBox 27"/>
          <p:cNvSpPr txBox="1"/>
          <p:nvPr/>
        </p:nvSpPr>
        <p:spPr>
          <a:xfrm>
            <a:off x="777240" y="5074920"/>
            <a:ext cx="8869680" cy="461665"/>
          </a:xfrm>
          <a:prstGeom prst="rect">
            <a:avLst/>
          </a:prstGeom>
          <a:noFill/>
        </p:spPr>
        <p:txBody>
          <a:bodyPr wrap="square" lIns="0" rIns="0">
            <a:spAutoFit/>
          </a:bodyPr>
          <a:lstStyle/>
          <a:p>
            <a:pPr algn="l"/>
            <a:r>
              <a:rPr sz="1200" b="1" dirty="0">
                <a:solidFill>
                  <a:srgbClr val="143460"/>
                </a:solidFill>
                <a:latin typeface="Aptos"/>
              </a:rPr>
              <a:t>UNİSİS = </a:t>
            </a:r>
            <a:r>
              <a:rPr sz="1200" b="1" dirty="0" err="1">
                <a:solidFill>
                  <a:srgbClr val="143460"/>
                </a:solidFill>
                <a:latin typeface="Aptos"/>
              </a:rPr>
              <a:t>öğrenci</a:t>
            </a:r>
            <a:r>
              <a:rPr sz="1200" b="1" dirty="0">
                <a:solidFill>
                  <a:srgbClr val="143460"/>
                </a:solidFill>
                <a:latin typeface="Aptos"/>
              </a:rPr>
              <a:t> </a:t>
            </a:r>
            <a:r>
              <a:rPr sz="1200" b="1" dirty="0" err="1">
                <a:solidFill>
                  <a:srgbClr val="143460"/>
                </a:solidFill>
                <a:latin typeface="Aptos"/>
              </a:rPr>
              <a:t>otomasyonu</a:t>
            </a:r>
            <a:r>
              <a:rPr sz="1200" b="1" dirty="0">
                <a:solidFill>
                  <a:srgbClr val="143460"/>
                </a:solidFill>
                <a:latin typeface="Aptos"/>
              </a:rPr>
              <a:t>. </a:t>
            </a:r>
            <a:endParaRPr lang="tr-TR" sz="1200" b="1" dirty="0" smtClean="0">
              <a:solidFill>
                <a:srgbClr val="143460"/>
              </a:solidFill>
              <a:latin typeface="Aptos"/>
            </a:endParaRPr>
          </a:p>
          <a:p>
            <a:pPr algn="l"/>
            <a:r>
              <a:rPr lang="tr-TR" sz="1200" b="1" dirty="0" smtClean="0">
                <a:solidFill>
                  <a:srgbClr val="143460"/>
                </a:solidFill>
                <a:latin typeface="Aptos"/>
              </a:rPr>
              <a:t>D</a:t>
            </a:r>
            <a:r>
              <a:rPr sz="1200" b="1" dirty="0" err="1" smtClean="0">
                <a:solidFill>
                  <a:srgbClr val="143460"/>
                </a:solidFill>
                <a:latin typeface="Aptos"/>
              </a:rPr>
              <a:t>ers</a:t>
            </a:r>
            <a:r>
              <a:rPr sz="1200" b="1" dirty="0" smtClean="0">
                <a:solidFill>
                  <a:srgbClr val="143460"/>
                </a:solidFill>
                <a:latin typeface="Aptos"/>
              </a:rPr>
              <a:t> </a:t>
            </a:r>
            <a:r>
              <a:rPr sz="1200" b="1" dirty="0" err="1">
                <a:solidFill>
                  <a:srgbClr val="143460"/>
                </a:solidFill>
                <a:latin typeface="Aptos"/>
              </a:rPr>
              <a:t>seçimleri</a:t>
            </a:r>
            <a:r>
              <a:rPr sz="1200" b="1" dirty="0">
                <a:solidFill>
                  <a:srgbClr val="143460"/>
                </a:solidFill>
                <a:latin typeface="Aptos"/>
              </a:rPr>
              <a:t> </a:t>
            </a:r>
            <a:r>
              <a:rPr sz="1200" b="1" dirty="0" err="1">
                <a:solidFill>
                  <a:srgbClr val="143460"/>
                </a:solidFill>
                <a:latin typeface="Aptos"/>
              </a:rPr>
              <a:t>akademik</a:t>
            </a:r>
            <a:r>
              <a:rPr sz="1200" b="1" dirty="0">
                <a:solidFill>
                  <a:srgbClr val="143460"/>
                </a:solidFill>
                <a:latin typeface="Aptos"/>
              </a:rPr>
              <a:t> </a:t>
            </a:r>
            <a:r>
              <a:rPr sz="1200" b="1" dirty="0" err="1">
                <a:solidFill>
                  <a:srgbClr val="143460"/>
                </a:solidFill>
                <a:latin typeface="Aptos"/>
              </a:rPr>
              <a:t>takvimde</a:t>
            </a:r>
            <a:r>
              <a:rPr sz="1200" b="1" dirty="0">
                <a:solidFill>
                  <a:srgbClr val="143460"/>
                </a:solidFill>
                <a:latin typeface="Aptos"/>
              </a:rPr>
              <a:t> </a:t>
            </a:r>
            <a:r>
              <a:rPr sz="1200" b="1" dirty="0" err="1">
                <a:solidFill>
                  <a:srgbClr val="143460"/>
                </a:solidFill>
                <a:latin typeface="Aptos"/>
              </a:rPr>
              <a:t>ilan</a:t>
            </a:r>
            <a:r>
              <a:rPr sz="1200" b="1" dirty="0">
                <a:solidFill>
                  <a:srgbClr val="143460"/>
                </a:solidFill>
                <a:latin typeface="Aptos"/>
              </a:rPr>
              <a:t> </a:t>
            </a:r>
            <a:r>
              <a:rPr sz="1200" b="1" dirty="0" err="1">
                <a:solidFill>
                  <a:srgbClr val="143460"/>
                </a:solidFill>
                <a:latin typeface="Aptos"/>
              </a:rPr>
              <a:t>edilen</a:t>
            </a:r>
            <a:r>
              <a:rPr sz="1200" b="1" dirty="0">
                <a:solidFill>
                  <a:srgbClr val="143460"/>
                </a:solidFill>
                <a:latin typeface="Aptos"/>
              </a:rPr>
              <a:t> </a:t>
            </a:r>
            <a:r>
              <a:rPr sz="1200" b="1" dirty="0" err="1">
                <a:solidFill>
                  <a:srgbClr val="143460"/>
                </a:solidFill>
                <a:latin typeface="Aptos"/>
              </a:rPr>
              <a:t>tarihlerde</a:t>
            </a:r>
            <a:r>
              <a:rPr sz="1200" b="1" dirty="0">
                <a:solidFill>
                  <a:srgbClr val="143460"/>
                </a:solidFill>
                <a:latin typeface="Aptos"/>
              </a:rPr>
              <a:t> UNİSİS </a:t>
            </a:r>
            <a:r>
              <a:rPr sz="1200" b="1" dirty="0" err="1">
                <a:solidFill>
                  <a:srgbClr val="143460"/>
                </a:solidFill>
                <a:latin typeface="Aptos"/>
              </a:rPr>
              <a:t>üzerinden</a:t>
            </a:r>
            <a:r>
              <a:rPr sz="1200" b="1" dirty="0">
                <a:solidFill>
                  <a:srgbClr val="143460"/>
                </a:solidFill>
                <a:latin typeface="Aptos"/>
              </a:rPr>
              <a:t> </a:t>
            </a:r>
            <a:r>
              <a:rPr sz="1200" b="1" dirty="0" err="1">
                <a:solidFill>
                  <a:srgbClr val="143460"/>
                </a:solidFill>
                <a:latin typeface="Aptos"/>
              </a:rPr>
              <a:t>yapılır</a:t>
            </a:r>
            <a:r>
              <a:rPr sz="1200" b="1" dirty="0">
                <a:solidFill>
                  <a:srgbClr val="143460"/>
                </a:solidFill>
                <a:latin typeface="Aptos"/>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12</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3 · BAŞKA HANGİ OLANAKLARIN VAR?</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Kendi programının ötesinde</a:t>
            </a:r>
          </a:p>
        </p:txBody>
      </p:sp>
      <p:sp>
        <p:nvSpPr>
          <p:cNvPr id="8" name="Rounded Rectangle 7"/>
          <p:cNvSpPr/>
          <p:nvPr/>
        </p:nvSpPr>
        <p:spPr>
          <a:xfrm>
            <a:off x="731520" y="1691640"/>
            <a:ext cx="3401568" cy="324612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1520" y="1691640"/>
            <a:ext cx="64008" cy="3246120"/>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74520"/>
            <a:ext cx="2990088" cy="347472"/>
          </a:xfrm>
          <a:prstGeom prst="rect">
            <a:avLst/>
          </a:prstGeom>
          <a:noFill/>
        </p:spPr>
        <p:txBody>
          <a:bodyPr wrap="square" lIns="0" rIns="0">
            <a:spAutoFit/>
          </a:bodyPr>
          <a:lstStyle/>
          <a:p>
            <a:pPr algn="l"/>
            <a:r>
              <a:rPr sz="1500" b="1">
                <a:solidFill>
                  <a:srgbClr val="202A34"/>
                </a:solidFill>
                <a:latin typeface="Aptos"/>
              </a:rPr>
              <a:t>ÇAP</a:t>
            </a:r>
          </a:p>
        </p:txBody>
      </p:sp>
      <p:sp>
        <p:nvSpPr>
          <p:cNvPr id="11" name="TextBox 10"/>
          <p:cNvSpPr txBox="1"/>
          <p:nvPr/>
        </p:nvSpPr>
        <p:spPr>
          <a:xfrm>
            <a:off x="960120" y="2350008"/>
            <a:ext cx="2962656" cy="1738938"/>
          </a:xfrm>
          <a:prstGeom prst="rect">
            <a:avLst/>
          </a:prstGeom>
          <a:noFill/>
        </p:spPr>
        <p:txBody>
          <a:bodyPr wrap="square" lIns="0" rIns="0">
            <a:spAutoFit/>
          </a:bodyPr>
          <a:lstStyle/>
          <a:p>
            <a:pPr algn="l"/>
            <a:r>
              <a:rPr sz="1070" b="0" dirty="0" err="1">
                <a:solidFill>
                  <a:srgbClr val="687480"/>
                </a:solidFill>
                <a:latin typeface="Aptos"/>
              </a:rPr>
              <a:t>Başka</a:t>
            </a:r>
            <a:r>
              <a:rPr sz="1070" b="0" dirty="0">
                <a:solidFill>
                  <a:srgbClr val="687480"/>
                </a:solidFill>
                <a:latin typeface="Aptos"/>
              </a:rPr>
              <a:t> </a:t>
            </a:r>
            <a:r>
              <a:rPr sz="1070" b="0" dirty="0" err="1">
                <a:solidFill>
                  <a:srgbClr val="687480"/>
                </a:solidFill>
                <a:latin typeface="Aptos"/>
              </a:rPr>
              <a:t>bir</a:t>
            </a:r>
            <a:r>
              <a:rPr sz="1070" b="0" dirty="0">
                <a:solidFill>
                  <a:srgbClr val="687480"/>
                </a:solidFill>
                <a:latin typeface="Aptos"/>
              </a:rPr>
              <a:t> </a:t>
            </a:r>
            <a:r>
              <a:rPr sz="1070" b="0" dirty="0" err="1">
                <a:solidFill>
                  <a:srgbClr val="687480"/>
                </a:solidFill>
                <a:latin typeface="Aptos"/>
              </a:rPr>
              <a:t>lisans</a:t>
            </a:r>
            <a:r>
              <a:rPr sz="1070" b="0" dirty="0">
                <a:solidFill>
                  <a:srgbClr val="687480"/>
                </a:solidFill>
                <a:latin typeface="Aptos"/>
              </a:rPr>
              <a:t> </a:t>
            </a:r>
            <a:r>
              <a:rPr sz="1070" b="0" dirty="0" err="1">
                <a:solidFill>
                  <a:srgbClr val="687480"/>
                </a:solidFill>
                <a:latin typeface="Aptos"/>
              </a:rPr>
              <a:t>programını</a:t>
            </a:r>
            <a:r>
              <a:rPr sz="1070" b="0" dirty="0">
                <a:solidFill>
                  <a:srgbClr val="687480"/>
                </a:solidFill>
                <a:latin typeface="Aptos"/>
              </a:rPr>
              <a:t> </a:t>
            </a:r>
            <a:r>
              <a:rPr sz="1070" b="0" dirty="0" err="1">
                <a:solidFill>
                  <a:srgbClr val="687480"/>
                </a:solidFill>
                <a:latin typeface="Aptos"/>
              </a:rPr>
              <a:t>eş</a:t>
            </a:r>
            <a:r>
              <a:rPr sz="1070" b="0" dirty="0">
                <a:solidFill>
                  <a:srgbClr val="687480"/>
                </a:solidFill>
                <a:latin typeface="Aptos"/>
              </a:rPr>
              <a:t> </a:t>
            </a:r>
            <a:r>
              <a:rPr sz="1070" b="0" dirty="0" err="1">
                <a:solidFill>
                  <a:srgbClr val="687480"/>
                </a:solidFill>
                <a:latin typeface="Aptos"/>
              </a:rPr>
              <a:t>zamanlı</a:t>
            </a:r>
            <a:r>
              <a:rPr sz="1070" b="0" dirty="0">
                <a:solidFill>
                  <a:srgbClr val="687480"/>
                </a:solidFill>
                <a:latin typeface="Aptos"/>
              </a:rPr>
              <a:t> </a:t>
            </a:r>
            <a:r>
              <a:rPr sz="1070" b="0" dirty="0" err="1">
                <a:solidFill>
                  <a:srgbClr val="687480"/>
                </a:solidFill>
                <a:latin typeface="Aptos"/>
              </a:rPr>
              <a:t>tamamlayarak</a:t>
            </a:r>
            <a:r>
              <a:rPr sz="1070" b="0" dirty="0">
                <a:solidFill>
                  <a:srgbClr val="687480"/>
                </a:solidFill>
                <a:latin typeface="Aptos"/>
              </a:rPr>
              <a:t>, </a:t>
            </a:r>
            <a:r>
              <a:rPr sz="1070" b="0" dirty="0" err="1">
                <a:solidFill>
                  <a:srgbClr val="687480"/>
                </a:solidFill>
                <a:latin typeface="Aptos"/>
              </a:rPr>
              <a:t>koşullar</a:t>
            </a:r>
            <a:r>
              <a:rPr sz="1070" b="0" dirty="0">
                <a:solidFill>
                  <a:srgbClr val="687480"/>
                </a:solidFill>
                <a:latin typeface="Aptos"/>
              </a:rPr>
              <a:t> </a:t>
            </a:r>
            <a:r>
              <a:rPr sz="1070" b="0" dirty="0" err="1">
                <a:solidFill>
                  <a:srgbClr val="687480"/>
                </a:solidFill>
                <a:latin typeface="Aptos"/>
              </a:rPr>
              <a:t>sağlandığında</a:t>
            </a:r>
            <a:r>
              <a:rPr sz="1070" b="0" dirty="0">
                <a:solidFill>
                  <a:srgbClr val="687480"/>
                </a:solidFill>
                <a:latin typeface="Aptos"/>
              </a:rPr>
              <a:t> </a:t>
            </a:r>
            <a:r>
              <a:rPr sz="1070" b="0" dirty="0" err="1">
                <a:solidFill>
                  <a:srgbClr val="687480"/>
                </a:solidFill>
                <a:latin typeface="Aptos"/>
              </a:rPr>
              <a:t>ikinci</a:t>
            </a:r>
            <a:r>
              <a:rPr sz="1070" b="0" dirty="0">
                <a:solidFill>
                  <a:srgbClr val="687480"/>
                </a:solidFill>
                <a:latin typeface="Aptos"/>
              </a:rPr>
              <a:t> diploma alma </a:t>
            </a:r>
            <a:r>
              <a:rPr sz="1070" b="0" dirty="0" err="1">
                <a:solidFill>
                  <a:srgbClr val="687480"/>
                </a:solidFill>
                <a:latin typeface="Aptos"/>
              </a:rPr>
              <a:t>olanağıdır</a:t>
            </a:r>
            <a:r>
              <a:rPr sz="1070" b="0" dirty="0">
                <a:solidFill>
                  <a:srgbClr val="687480"/>
                </a:solidFill>
                <a:latin typeface="Aptos"/>
              </a:rPr>
              <a:t>.
</a:t>
            </a:r>
            <a:r>
              <a:rPr sz="1070" b="0" dirty="0" err="1" smtClean="0">
                <a:solidFill>
                  <a:srgbClr val="687480"/>
                </a:solidFill>
                <a:latin typeface="Aptos"/>
              </a:rPr>
              <a:t>RPD'nin</a:t>
            </a:r>
            <a:r>
              <a:rPr sz="1070" b="0" dirty="0" smtClean="0">
                <a:solidFill>
                  <a:srgbClr val="687480"/>
                </a:solidFill>
                <a:latin typeface="Aptos"/>
              </a:rPr>
              <a:t> </a:t>
            </a:r>
            <a:r>
              <a:rPr sz="1070" b="0" dirty="0">
                <a:solidFill>
                  <a:srgbClr val="687480"/>
                </a:solidFill>
                <a:latin typeface="Aptos"/>
              </a:rPr>
              <a:t>ÇAP </a:t>
            </a:r>
            <a:r>
              <a:rPr lang="tr-TR" sz="1070" dirty="0" smtClean="0">
                <a:solidFill>
                  <a:srgbClr val="687480"/>
                </a:solidFill>
                <a:latin typeface="Aptos"/>
              </a:rPr>
              <a:t>yapabildiği </a:t>
            </a:r>
            <a:r>
              <a:rPr sz="1070" b="0" dirty="0" err="1" smtClean="0">
                <a:solidFill>
                  <a:srgbClr val="687480"/>
                </a:solidFill>
                <a:latin typeface="Aptos"/>
              </a:rPr>
              <a:t>programlar</a:t>
            </a:r>
            <a:r>
              <a:rPr sz="1070" b="0" dirty="0">
                <a:solidFill>
                  <a:srgbClr val="687480"/>
                </a:solidFill>
                <a:latin typeface="Aptos"/>
              </a:rPr>
              <a:t>: </a:t>
            </a:r>
            <a:endParaRPr lang="tr-TR" sz="1070" b="0" dirty="0" smtClean="0">
              <a:solidFill>
                <a:srgbClr val="687480"/>
              </a:solidFill>
              <a:latin typeface="Aptos"/>
            </a:endParaRPr>
          </a:p>
          <a:p>
            <a:pPr marL="171450" indent="-171450">
              <a:buFont typeface="Arial" panose="020B0604020202020204" pitchFamily="34" charset="0"/>
              <a:buChar char="•"/>
            </a:pPr>
            <a:r>
              <a:rPr sz="1070" b="0" dirty="0" err="1" smtClean="0">
                <a:solidFill>
                  <a:srgbClr val="687480"/>
                </a:solidFill>
                <a:latin typeface="Aptos"/>
              </a:rPr>
              <a:t>Sınıf</a:t>
            </a:r>
            <a:r>
              <a:rPr lang="tr-TR" sz="1070" dirty="0">
                <a:solidFill>
                  <a:srgbClr val="687480"/>
                </a:solidFill>
                <a:latin typeface="Aptos"/>
              </a:rPr>
              <a:t> </a:t>
            </a:r>
            <a:r>
              <a:rPr lang="tr-TR" sz="1070" dirty="0" smtClean="0">
                <a:solidFill>
                  <a:srgbClr val="687480"/>
                </a:solidFill>
                <a:latin typeface="Aptos"/>
              </a:rPr>
              <a:t>Öğretmenliği</a:t>
            </a:r>
            <a:r>
              <a:rPr sz="1070" b="0" dirty="0" smtClean="0">
                <a:solidFill>
                  <a:srgbClr val="687480"/>
                </a:solidFill>
                <a:latin typeface="Aptos"/>
              </a:rPr>
              <a:t>, </a:t>
            </a:r>
            <a:endParaRPr lang="tr-TR" sz="1070" b="0" dirty="0" smtClean="0">
              <a:solidFill>
                <a:srgbClr val="687480"/>
              </a:solidFill>
              <a:latin typeface="Aptos"/>
            </a:endParaRPr>
          </a:p>
          <a:p>
            <a:pPr marL="171450" indent="-171450">
              <a:buFont typeface="Arial" panose="020B0604020202020204" pitchFamily="34" charset="0"/>
              <a:buChar char="•"/>
            </a:pPr>
            <a:r>
              <a:rPr sz="1070" b="0" dirty="0" err="1" smtClean="0">
                <a:solidFill>
                  <a:srgbClr val="687480"/>
                </a:solidFill>
                <a:latin typeface="Aptos"/>
              </a:rPr>
              <a:t>Özel</a:t>
            </a:r>
            <a:r>
              <a:rPr sz="1070" b="0" dirty="0" smtClean="0">
                <a:solidFill>
                  <a:srgbClr val="687480"/>
                </a:solidFill>
                <a:latin typeface="Aptos"/>
              </a:rPr>
              <a:t> </a:t>
            </a:r>
            <a:r>
              <a:rPr sz="1070" b="0" dirty="0" err="1" smtClean="0">
                <a:solidFill>
                  <a:srgbClr val="687480"/>
                </a:solidFill>
                <a:latin typeface="Aptos"/>
              </a:rPr>
              <a:t>Eğitim</a:t>
            </a:r>
            <a:r>
              <a:rPr lang="tr-TR" sz="1070" dirty="0">
                <a:solidFill>
                  <a:srgbClr val="687480"/>
                </a:solidFill>
                <a:latin typeface="Aptos"/>
              </a:rPr>
              <a:t> </a:t>
            </a:r>
            <a:r>
              <a:rPr lang="tr-TR" sz="1070" dirty="0" smtClean="0">
                <a:solidFill>
                  <a:srgbClr val="687480"/>
                </a:solidFill>
                <a:latin typeface="Aptos"/>
              </a:rPr>
              <a:t>Öğretmenliği</a:t>
            </a:r>
            <a:r>
              <a:rPr sz="1070" b="0" dirty="0" smtClean="0">
                <a:solidFill>
                  <a:srgbClr val="687480"/>
                </a:solidFill>
                <a:latin typeface="Aptos"/>
              </a:rPr>
              <a:t>, </a:t>
            </a:r>
            <a:endParaRPr lang="tr-TR" sz="1070" b="0" dirty="0" smtClean="0">
              <a:solidFill>
                <a:srgbClr val="687480"/>
              </a:solidFill>
              <a:latin typeface="Aptos"/>
            </a:endParaRPr>
          </a:p>
          <a:p>
            <a:pPr marL="171450" indent="-171450">
              <a:buFont typeface="Arial" panose="020B0604020202020204" pitchFamily="34" charset="0"/>
              <a:buChar char="•"/>
            </a:pPr>
            <a:r>
              <a:rPr sz="1070" b="0" dirty="0" err="1" smtClean="0">
                <a:solidFill>
                  <a:srgbClr val="687480"/>
                </a:solidFill>
                <a:latin typeface="Aptos"/>
              </a:rPr>
              <a:t>Okul</a:t>
            </a:r>
            <a:r>
              <a:rPr sz="1070" b="0" dirty="0" smtClean="0">
                <a:solidFill>
                  <a:srgbClr val="687480"/>
                </a:solidFill>
                <a:latin typeface="Aptos"/>
              </a:rPr>
              <a:t> </a:t>
            </a:r>
            <a:r>
              <a:rPr sz="1070" b="0" dirty="0" err="1" smtClean="0">
                <a:solidFill>
                  <a:srgbClr val="687480"/>
                </a:solidFill>
                <a:latin typeface="Aptos"/>
              </a:rPr>
              <a:t>Öncesi</a:t>
            </a:r>
            <a:r>
              <a:rPr lang="tr-TR" sz="1070" dirty="0">
                <a:solidFill>
                  <a:srgbClr val="687480"/>
                </a:solidFill>
                <a:latin typeface="Aptos"/>
              </a:rPr>
              <a:t> </a:t>
            </a:r>
            <a:r>
              <a:rPr lang="tr-TR" sz="1070" dirty="0" smtClean="0">
                <a:solidFill>
                  <a:srgbClr val="687480"/>
                </a:solidFill>
                <a:latin typeface="Aptos"/>
              </a:rPr>
              <a:t>Öğretmenliği</a:t>
            </a:r>
            <a:r>
              <a:rPr sz="1070" b="0" dirty="0" smtClean="0">
                <a:solidFill>
                  <a:srgbClr val="687480"/>
                </a:solidFill>
                <a:latin typeface="Aptos"/>
              </a:rPr>
              <a:t>, </a:t>
            </a:r>
            <a:endParaRPr lang="tr-TR" sz="1070" b="0" dirty="0" smtClean="0">
              <a:solidFill>
                <a:srgbClr val="687480"/>
              </a:solidFill>
              <a:latin typeface="Aptos"/>
            </a:endParaRPr>
          </a:p>
          <a:p>
            <a:pPr marL="171450" indent="-171450" algn="l">
              <a:buFont typeface="Arial" panose="020B0604020202020204" pitchFamily="34" charset="0"/>
              <a:buChar char="•"/>
            </a:pPr>
            <a:r>
              <a:rPr sz="1070" b="0" dirty="0" err="1" smtClean="0">
                <a:solidFill>
                  <a:srgbClr val="687480"/>
                </a:solidFill>
                <a:latin typeface="Aptos"/>
              </a:rPr>
              <a:t>Türkçe</a:t>
            </a:r>
            <a:r>
              <a:rPr sz="1070" b="0" dirty="0" smtClean="0">
                <a:solidFill>
                  <a:srgbClr val="687480"/>
                </a:solidFill>
                <a:latin typeface="Aptos"/>
              </a:rPr>
              <a:t> </a:t>
            </a:r>
            <a:r>
              <a:rPr sz="1070" b="0" dirty="0" err="1" smtClean="0">
                <a:solidFill>
                  <a:srgbClr val="687480"/>
                </a:solidFill>
                <a:latin typeface="Aptos"/>
              </a:rPr>
              <a:t>Öğretmenliği</a:t>
            </a:r>
            <a:endParaRPr lang="tr-TR" sz="1070" dirty="0">
              <a:solidFill>
                <a:srgbClr val="687480"/>
              </a:solidFill>
              <a:latin typeface="Aptos"/>
            </a:endParaRPr>
          </a:p>
          <a:p>
            <a:pPr marL="171450" indent="-171450" algn="l">
              <a:buFont typeface="Arial" panose="020B0604020202020204" pitchFamily="34" charset="0"/>
              <a:buChar char="•"/>
            </a:pPr>
            <a:r>
              <a:rPr sz="1070" b="0" dirty="0" err="1" smtClean="0">
                <a:solidFill>
                  <a:srgbClr val="687480"/>
                </a:solidFill>
                <a:latin typeface="Aptos"/>
              </a:rPr>
              <a:t>Psikoloji</a:t>
            </a:r>
            <a:r>
              <a:rPr sz="1070" b="0" dirty="0">
                <a:solidFill>
                  <a:srgbClr val="687480"/>
                </a:solidFill>
                <a:latin typeface="Aptos"/>
              </a:rPr>
              <a:t>.</a:t>
            </a:r>
          </a:p>
        </p:txBody>
      </p:sp>
      <p:sp>
        <p:nvSpPr>
          <p:cNvPr id="12" name="Rounded Rectangle 11"/>
          <p:cNvSpPr/>
          <p:nvPr/>
        </p:nvSpPr>
        <p:spPr>
          <a:xfrm>
            <a:off x="4407408" y="1691640"/>
            <a:ext cx="3401568" cy="324612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407408" y="1691640"/>
            <a:ext cx="64008" cy="324612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36008" y="1874520"/>
            <a:ext cx="2990088" cy="347472"/>
          </a:xfrm>
          <a:prstGeom prst="rect">
            <a:avLst/>
          </a:prstGeom>
          <a:noFill/>
        </p:spPr>
        <p:txBody>
          <a:bodyPr wrap="square" lIns="0" rIns="0">
            <a:spAutoFit/>
          </a:bodyPr>
          <a:lstStyle/>
          <a:p>
            <a:pPr algn="l"/>
            <a:r>
              <a:rPr sz="1500" b="1">
                <a:solidFill>
                  <a:srgbClr val="202A34"/>
                </a:solidFill>
                <a:latin typeface="Aptos"/>
              </a:rPr>
              <a:t>Yandal</a:t>
            </a:r>
          </a:p>
        </p:txBody>
      </p:sp>
      <p:sp>
        <p:nvSpPr>
          <p:cNvPr id="15" name="TextBox 14"/>
          <p:cNvSpPr txBox="1"/>
          <p:nvPr/>
        </p:nvSpPr>
        <p:spPr>
          <a:xfrm>
            <a:off x="4636008" y="2350008"/>
            <a:ext cx="2962656" cy="2459736"/>
          </a:xfrm>
          <a:prstGeom prst="rect">
            <a:avLst/>
          </a:prstGeom>
          <a:noFill/>
        </p:spPr>
        <p:txBody>
          <a:bodyPr wrap="square" lIns="0" rIns="0">
            <a:spAutoFit/>
          </a:bodyPr>
          <a:lstStyle/>
          <a:p>
            <a:pPr algn="l"/>
            <a:r>
              <a:rPr sz="1070" b="0">
                <a:solidFill>
                  <a:srgbClr val="687480"/>
                </a:solidFill>
                <a:latin typeface="Aptos"/>
              </a:rPr>
              <a:t>Başka bir alandan belirli dersleri alarak ek akademik birikim kazanma olanağıdır. Açılan program ve kontenjanlar dönemsel olarak değişebilir.</a:t>
            </a:r>
          </a:p>
        </p:txBody>
      </p:sp>
      <p:sp>
        <p:nvSpPr>
          <p:cNvPr id="16" name="Rounded Rectangle 15"/>
          <p:cNvSpPr/>
          <p:nvPr/>
        </p:nvSpPr>
        <p:spPr>
          <a:xfrm>
            <a:off x="8083296" y="1691640"/>
            <a:ext cx="3401568" cy="324612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083296" y="1691640"/>
            <a:ext cx="64008" cy="3246120"/>
          </a:xfrm>
          <a:prstGeom prst="rect">
            <a:avLst/>
          </a:prstGeom>
          <a:solidFill>
            <a:srgbClr val="E2B9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311896" y="1874520"/>
            <a:ext cx="2990088" cy="347472"/>
          </a:xfrm>
          <a:prstGeom prst="rect">
            <a:avLst/>
          </a:prstGeom>
          <a:noFill/>
        </p:spPr>
        <p:txBody>
          <a:bodyPr wrap="square" lIns="0" rIns="0">
            <a:spAutoFit/>
          </a:bodyPr>
          <a:lstStyle/>
          <a:p>
            <a:pPr algn="l"/>
            <a:r>
              <a:rPr sz="1500" b="1">
                <a:solidFill>
                  <a:srgbClr val="202A34"/>
                </a:solidFill>
                <a:latin typeface="Aptos"/>
              </a:rPr>
              <a:t>Erasmus / değişim</a:t>
            </a:r>
          </a:p>
        </p:txBody>
      </p:sp>
      <p:sp>
        <p:nvSpPr>
          <p:cNvPr id="19" name="TextBox 18"/>
          <p:cNvSpPr txBox="1"/>
          <p:nvPr/>
        </p:nvSpPr>
        <p:spPr>
          <a:xfrm>
            <a:off x="8311896" y="2350008"/>
            <a:ext cx="2962656" cy="421654"/>
          </a:xfrm>
          <a:prstGeom prst="rect">
            <a:avLst/>
          </a:prstGeom>
          <a:noFill/>
        </p:spPr>
        <p:txBody>
          <a:bodyPr wrap="square" lIns="0" rIns="0">
            <a:spAutoFit/>
          </a:bodyPr>
          <a:lstStyle/>
          <a:p>
            <a:pPr algn="l"/>
            <a:r>
              <a:rPr sz="1070" b="0" dirty="0">
                <a:solidFill>
                  <a:srgbClr val="687480"/>
                </a:solidFill>
                <a:latin typeface="Aptos"/>
              </a:rPr>
              <a:t>RPD </a:t>
            </a:r>
            <a:r>
              <a:rPr sz="1070" b="0" dirty="0" err="1">
                <a:solidFill>
                  <a:srgbClr val="687480"/>
                </a:solidFill>
                <a:latin typeface="Aptos"/>
              </a:rPr>
              <a:t>için</a:t>
            </a:r>
            <a:r>
              <a:rPr sz="1070" b="0" dirty="0">
                <a:solidFill>
                  <a:srgbClr val="687480"/>
                </a:solidFill>
                <a:latin typeface="Aptos"/>
              </a:rPr>
              <a:t> </a:t>
            </a:r>
            <a:r>
              <a:rPr sz="1070" b="0" dirty="0" err="1">
                <a:solidFill>
                  <a:srgbClr val="687480"/>
                </a:solidFill>
                <a:latin typeface="Aptos"/>
              </a:rPr>
              <a:t>şu</a:t>
            </a:r>
            <a:r>
              <a:rPr sz="1070" b="0" dirty="0">
                <a:solidFill>
                  <a:srgbClr val="687480"/>
                </a:solidFill>
                <a:latin typeface="Aptos"/>
              </a:rPr>
              <a:t> </a:t>
            </a:r>
            <a:r>
              <a:rPr sz="1070" b="0" dirty="0" err="1">
                <a:solidFill>
                  <a:srgbClr val="687480"/>
                </a:solidFill>
                <a:latin typeface="Aptos"/>
              </a:rPr>
              <a:t>anda</a:t>
            </a:r>
            <a:r>
              <a:rPr sz="1070" b="0" dirty="0">
                <a:solidFill>
                  <a:srgbClr val="687480"/>
                </a:solidFill>
                <a:latin typeface="Aptos"/>
              </a:rPr>
              <a:t> </a:t>
            </a:r>
            <a:r>
              <a:rPr sz="1070" b="0" dirty="0" err="1">
                <a:solidFill>
                  <a:srgbClr val="687480"/>
                </a:solidFill>
                <a:latin typeface="Aptos"/>
              </a:rPr>
              <a:t>aktif</a:t>
            </a:r>
            <a:r>
              <a:rPr sz="1070" b="0" dirty="0">
                <a:solidFill>
                  <a:srgbClr val="687480"/>
                </a:solidFill>
                <a:latin typeface="Aptos"/>
              </a:rPr>
              <a:t> Erasmus </a:t>
            </a:r>
            <a:r>
              <a:rPr sz="1070" b="0" dirty="0" err="1">
                <a:solidFill>
                  <a:srgbClr val="687480"/>
                </a:solidFill>
                <a:latin typeface="Aptos"/>
              </a:rPr>
              <a:t>anlaşması</a:t>
            </a:r>
            <a:r>
              <a:rPr sz="1070" b="0" dirty="0">
                <a:solidFill>
                  <a:srgbClr val="687480"/>
                </a:solidFill>
                <a:latin typeface="Aptos"/>
              </a:rPr>
              <a:t> </a:t>
            </a:r>
            <a:r>
              <a:rPr sz="1070" b="0" dirty="0" err="1">
                <a:solidFill>
                  <a:srgbClr val="687480"/>
                </a:solidFill>
                <a:latin typeface="Aptos"/>
              </a:rPr>
              <a:t>bulunmadığı</a:t>
            </a:r>
            <a:r>
              <a:rPr sz="1070" b="0" dirty="0">
                <a:solidFill>
                  <a:srgbClr val="687480"/>
                </a:solidFill>
                <a:latin typeface="Aptos"/>
              </a:rPr>
              <a:t> </a:t>
            </a:r>
            <a:r>
              <a:rPr sz="1070" b="0" dirty="0" err="1">
                <a:solidFill>
                  <a:srgbClr val="687480"/>
                </a:solidFill>
                <a:latin typeface="Aptos"/>
              </a:rPr>
              <a:t>bilgisi</a:t>
            </a:r>
            <a:r>
              <a:rPr sz="1070" b="0" dirty="0">
                <a:solidFill>
                  <a:srgbClr val="687480"/>
                </a:solidFill>
                <a:latin typeface="Aptos"/>
              </a:rPr>
              <a:t> </a:t>
            </a:r>
            <a:r>
              <a:rPr lang="tr-TR" sz="1070" b="0" dirty="0" smtClean="0">
                <a:solidFill>
                  <a:srgbClr val="687480"/>
                </a:solidFill>
                <a:latin typeface="Aptos"/>
              </a:rPr>
              <a:t>bulunmamaktadır</a:t>
            </a:r>
            <a:r>
              <a:rPr sz="1070" b="0" dirty="0" smtClean="0">
                <a:solidFill>
                  <a:srgbClr val="687480"/>
                </a:solidFill>
                <a:latin typeface="Aptos"/>
              </a:rPr>
              <a:t>.</a:t>
            </a:r>
            <a:endParaRPr sz="1070" b="0" dirty="0">
              <a:solidFill>
                <a:srgbClr val="687480"/>
              </a:solidFill>
              <a:latin typeface="Aptos"/>
            </a:endParaRPr>
          </a:p>
        </p:txBody>
      </p:sp>
      <p:pic>
        <p:nvPicPr>
          <p:cNvPr id="2050" name="Picture 2" descr="https://karekodyap.com/qr/97ccyt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7246" y="4096900"/>
            <a:ext cx="550207" cy="5502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karekodyap.com/qr/iak9vq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0980" y="4088946"/>
            <a:ext cx="550207" cy="5502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FFFFFF"/>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550642" y="6582899"/>
            <a:ext cx="247788" cy="230832"/>
          </a:xfrm>
          <a:prstGeom prst="rect">
            <a:avLst/>
          </a:prstGeom>
          <a:noFill/>
        </p:spPr>
        <p:txBody>
          <a:bodyPr wrap="square" lIns="0" rIns="0">
            <a:spAutoFit/>
          </a:bodyPr>
          <a:lstStyle/>
          <a:p>
            <a:r>
              <a:rPr sz="1000">
                <a:solidFill>
                  <a:srgbClr val="5D6C7C"/>
                </a:solidFill>
                <a:latin typeface="Aptos"/>
              </a:rPr>
              <a:t>13</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56BECC"/>
                </a:solidFill>
                <a:latin typeface="Aptos"/>
              </a:rPr>
              <a:t>4 · LİSANSTAN SONRA</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FFFFFF"/>
                </a:solidFill>
                <a:latin typeface="Aptos"/>
              </a:rPr>
              <a:t>Lisanstan sonra: yüksek lisans ve doktora</a:t>
            </a:r>
          </a:p>
        </p:txBody>
      </p:sp>
      <p:sp>
        <p:nvSpPr>
          <p:cNvPr id="8" name="Rounded Rectangle 7"/>
          <p:cNvSpPr/>
          <p:nvPr/>
        </p:nvSpPr>
        <p:spPr>
          <a:xfrm>
            <a:off x="6684607" y="1883146"/>
            <a:ext cx="2590512" cy="4086405"/>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922816" y="2078089"/>
            <a:ext cx="2059416" cy="369332"/>
          </a:xfrm>
          <a:prstGeom prst="rect">
            <a:avLst/>
          </a:prstGeom>
          <a:noFill/>
        </p:spPr>
        <p:txBody>
          <a:bodyPr wrap="square" lIns="0" rIns="0">
            <a:spAutoFit/>
          </a:bodyPr>
          <a:lstStyle/>
          <a:p>
            <a:pPr algn="l"/>
            <a:r>
              <a:rPr sz="1800" b="1" dirty="0">
                <a:solidFill>
                  <a:srgbClr val="143460"/>
                </a:solidFill>
                <a:latin typeface="Aptos"/>
              </a:rPr>
              <a:t>YÜKSEK LİSANS</a:t>
            </a:r>
          </a:p>
        </p:txBody>
      </p:sp>
      <p:sp>
        <p:nvSpPr>
          <p:cNvPr id="10" name="TextBox 9"/>
          <p:cNvSpPr txBox="1"/>
          <p:nvPr/>
        </p:nvSpPr>
        <p:spPr>
          <a:xfrm>
            <a:off x="6945284" y="2380349"/>
            <a:ext cx="1531781" cy="246221"/>
          </a:xfrm>
          <a:prstGeom prst="rect">
            <a:avLst/>
          </a:prstGeom>
          <a:noFill/>
        </p:spPr>
        <p:txBody>
          <a:bodyPr wrap="square" lIns="0" rIns="0">
            <a:spAutoFit/>
          </a:bodyPr>
          <a:lstStyle/>
          <a:p>
            <a:pPr algn="l"/>
            <a:r>
              <a:rPr sz="1000" b="1" dirty="0">
                <a:solidFill>
                  <a:srgbClr val="56BECC"/>
                </a:solidFill>
                <a:latin typeface="Aptos"/>
              </a:rPr>
              <a:t>BUÜ RPD · 1994'ten </a:t>
            </a:r>
            <a:r>
              <a:rPr sz="1000" b="1" dirty="0" err="1">
                <a:solidFill>
                  <a:srgbClr val="56BECC"/>
                </a:solidFill>
                <a:latin typeface="Aptos"/>
              </a:rPr>
              <a:t>beri</a:t>
            </a:r>
            <a:endParaRPr sz="1000" b="1" dirty="0">
              <a:solidFill>
                <a:srgbClr val="56BECC"/>
              </a:solidFill>
              <a:latin typeface="Aptos"/>
            </a:endParaRPr>
          </a:p>
        </p:txBody>
      </p:sp>
      <p:sp>
        <p:nvSpPr>
          <p:cNvPr id="11" name="TextBox 10"/>
          <p:cNvSpPr txBox="1"/>
          <p:nvPr/>
        </p:nvSpPr>
        <p:spPr>
          <a:xfrm>
            <a:off x="6896778" y="2767486"/>
            <a:ext cx="2185041" cy="2526846"/>
          </a:xfrm>
          <a:prstGeom prst="rect">
            <a:avLst/>
          </a:prstGeom>
          <a:noFill/>
        </p:spPr>
        <p:txBody>
          <a:bodyPr wrap="square" lIns="0" rIns="0">
            <a:spAutoFit/>
          </a:bodyPr>
          <a:lstStyle/>
          <a:p>
            <a:pPr algn="l"/>
            <a:r>
              <a:rPr sz="1130" b="1" dirty="0" err="1">
                <a:solidFill>
                  <a:srgbClr val="202A34"/>
                </a:solidFill>
                <a:latin typeface="Aptos"/>
              </a:rPr>
              <a:t>Kimler</a:t>
            </a:r>
            <a:r>
              <a:rPr sz="1130" b="1" dirty="0">
                <a:solidFill>
                  <a:srgbClr val="202A34"/>
                </a:solidFill>
                <a:latin typeface="Aptos"/>
              </a:rPr>
              <a:t> </a:t>
            </a:r>
            <a:r>
              <a:rPr sz="1130" b="1" dirty="0" err="1" smtClean="0">
                <a:solidFill>
                  <a:srgbClr val="202A34"/>
                </a:solidFill>
                <a:latin typeface="Aptos"/>
              </a:rPr>
              <a:t>başvurabilir</a:t>
            </a:r>
            <a:r>
              <a:rPr sz="1130" b="1" dirty="0" smtClean="0">
                <a:solidFill>
                  <a:srgbClr val="202A34"/>
                </a:solidFill>
                <a:latin typeface="Aptos"/>
              </a:rPr>
              <a:t>?</a:t>
            </a:r>
            <a:endParaRPr lang="tr-TR" sz="1130" b="1" dirty="0" smtClean="0">
              <a:solidFill>
                <a:srgbClr val="202A34"/>
              </a:solidFill>
              <a:latin typeface="Aptos"/>
            </a:endParaRPr>
          </a:p>
          <a:p>
            <a:pPr algn="l"/>
            <a:endParaRPr lang="tr-TR" sz="1130" b="1" dirty="0">
              <a:solidFill>
                <a:srgbClr val="202A34"/>
              </a:solidFill>
              <a:latin typeface="Aptos"/>
            </a:endParaRPr>
          </a:p>
          <a:p>
            <a:pPr algn="l"/>
            <a:r>
              <a:rPr sz="1130" b="0" dirty="0" smtClean="0">
                <a:solidFill>
                  <a:srgbClr val="202A34"/>
                </a:solidFill>
                <a:latin typeface="Aptos"/>
              </a:rPr>
              <a:t>RPD </a:t>
            </a:r>
            <a:r>
              <a:rPr sz="1130" b="0" dirty="0" err="1">
                <a:solidFill>
                  <a:srgbClr val="202A34"/>
                </a:solidFill>
                <a:latin typeface="Aptos"/>
              </a:rPr>
              <a:t>veya</a:t>
            </a:r>
            <a:r>
              <a:rPr sz="1130" b="0" dirty="0">
                <a:solidFill>
                  <a:srgbClr val="202A34"/>
                </a:solidFill>
                <a:latin typeface="Aptos"/>
              </a:rPr>
              <a:t> </a:t>
            </a:r>
            <a:r>
              <a:rPr sz="1130" b="0" dirty="0" err="1">
                <a:solidFill>
                  <a:srgbClr val="202A34"/>
                </a:solidFill>
                <a:latin typeface="Aptos"/>
              </a:rPr>
              <a:t>Psikoloji</a:t>
            </a:r>
            <a:r>
              <a:rPr sz="1130" b="0" dirty="0">
                <a:solidFill>
                  <a:srgbClr val="202A34"/>
                </a:solidFill>
                <a:latin typeface="Aptos"/>
              </a:rPr>
              <a:t> </a:t>
            </a:r>
            <a:r>
              <a:rPr sz="1130" b="0" dirty="0" err="1">
                <a:solidFill>
                  <a:srgbClr val="202A34"/>
                </a:solidFill>
                <a:latin typeface="Aptos"/>
              </a:rPr>
              <a:t>lisans</a:t>
            </a:r>
            <a:r>
              <a:rPr sz="1130" b="0" dirty="0">
                <a:solidFill>
                  <a:srgbClr val="202A34"/>
                </a:solidFill>
                <a:latin typeface="Aptos"/>
              </a:rPr>
              <a:t> </a:t>
            </a:r>
            <a:r>
              <a:rPr sz="1130" b="0" dirty="0" err="1">
                <a:solidFill>
                  <a:srgbClr val="202A34"/>
                </a:solidFill>
                <a:latin typeface="Aptos"/>
              </a:rPr>
              <a:t>mezunları</a:t>
            </a:r>
            <a:r>
              <a:rPr sz="1130" b="0" dirty="0">
                <a:solidFill>
                  <a:srgbClr val="202A34"/>
                </a:solidFill>
                <a:latin typeface="Aptos"/>
              </a:rPr>
              <a:t>.
</a:t>
            </a:r>
            <a:r>
              <a:rPr sz="1130" b="1" dirty="0" err="1">
                <a:solidFill>
                  <a:srgbClr val="202A34"/>
                </a:solidFill>
                <a:latin typeface="Aptos"/>
              </a:rPr>
              <a:t>Başvuruda</a:t>
            </a:r>
            <a:r>
              <a:rPr sz="1130" b="1" dirty="0">
                <a:solidFill>
                  <a:srgbClr val="202A34"/>
                </a:solidFill>
                <a:latin typeface="Aptos"/>
              </a:rPr>
              <a:t> </a:t>
            </a:r>
            <a:r>
              <a:rPr sz="1130" b="1" dirty="0" err="1">
                <a:solidFill>
                  <a:srgbClr val="202A34"/>
                </a:solidFill>
                <a:latin typeface="Aptos"/>
              </a:rPr>
              <a:t>neler</a:t>
            </a:r>
            <a:r>
              <a:rPr sz="1130" b="1" dirty="0">
                <a:solidFill>
                  <a:srgbClr val="202A34"/>
                </a:solidFill>
                <a:latin typeface="Aptos"/>
              </a:rPr>
              <a:t> </a:t>
            </a:r>
            <a:r>
              <a:rPr sz="1130" b="1" dirty="0" err="1">
                <a:solidFill>
                  <a:srgbClr val="202A34"/>
                </a:solidFill>
                <a:latin typeface="Aptos"/>
              </a:rPr>
              <a:t>var</a:t>
            </a:r>
            <a:r>
              <a:rPr sz="1130" b="1" dirty="0" smtClean="0">
                <a:solidFill>
                  <a:srgbClr val="202A34"/>
                </a:solidFill>
                <a:latin typeface="Aptos"/>
              </a:rPr>
              <a:t>?</a:t>
            </a:r>
            <a:endParaRPr lang="tr-TR" sz="1130" b="1" dirty="0" smtClean="0">
              <a:solidFill>
                <a:srgbClr val="202A34"/>
              </a:solidFill>
              <a:latin typeface="Aptos"/>
            </a:endParaRPr>
          </a:p>
          <a:p>
            <a:pPr algn="l"/>
            <a:r>
              <a:rPr sz="1130" b="0" dirty="0">
                <a:solidFill>
                  <a:srgbClr val="202A34"/>
                </a:solidFill>
                <a:latin typeface="Aptos"/>
              </a:rPr>
              <a:t>
</a:t>
            </a:r>
            <a:r>
              <a:rPr sz="1130" b="0" dirty="0" err="1">
                <a:solidFill>
                  <a:srgbClr val="202A34"/>
                </a:solidFill>
                <a:latin typeface="Aptos"/>
              </a:rPr>
              <a:t>Lisans</a:t>
            </a:r>
            <a:r>
              <a:rPr sz="1130" b="0" dirty="0">
                <a:solidFill>
                  <a:srgbClr val="202A34"/>
                </a:solidFill>
                <a:latin typeface="Aptos"/>
              </a:rPr>
              <a:t> </a:t>
            </a:r>
            <a:r>
              <a:rPr sz="1130" b="0" dirty="0" err="1">
                <a:solidFill>
                  <a:srgbClr val="202A34"/>
                </a:solidFill>
                <a:latin typeface="Aptos"/>
              </a:rPr>
              <a:t>notu</a:t>
            </a:r>
            <a:r>
              <a:rPr sz="1130" b="0" dirty="0">
                <a:solidFill>
                  <a:srgbClr val="202A34"/>
                </a:solidFill>
                <a:latin typeface="Aptos"/>
              </a:rPr>
              <a:t> + ALES + </a:t>
            </a:r>
            <a:r>
              <a:rPr sz="1130" b="0" dirty="0" err="1">
                <a:solidFill>
                  <a:srgbClr val="202A34"/>
                </a:solidFill>
                <a:latin typeface="Aptos"/>
              </a:rPr>
              <a:t>yabancı</a:t>
            </a:r>
            <a:r>
              <a:rPr sz="1130" b="0" dirty="0">
                <a:solidFill>
                  <a:srgbClr val="202A34"/>
                </a:solidFill>
                <a:latin typeface="Aptos"/>
              </a:rPr>
              <a:t> </a:t>
            </a:r>
            <a:r>
              <a:rPr sz="1130" b="0" dirty="0" err="1">
                <a:solidFill>
                  <a:srgbClr val="202A34"/>
                </a:solidFill>
                <a:latin typeface="Aptos"/>
              </a:rPr>
              <a:t>dil</a:t>
            </a:r>
            <a:r>
              <a:rPr sz="1130" b="0" dirty="0">
                <a:solidFill>
                  <a:srgbClr val="202A34"/>
                </a:solidFill>
                <a:latin typeface="Aptos"/>
              </a:rPr>
              <a:t> + </a:t>
            </a:r>
            <a:r>
              <a:rPr sz="1130" b="0" dirty="0" err="1">
                <a:solidFill>
                  <a:srgbClr val="202A34"/>
                </a:solidFill>
                <a:latin typeface="Aptos"/>
              </a:rPr>
              <a:t>bilim</a:t>
            </a:r>
            <a:r>
              <a:rPr sz="1130" b="0" dirty="0">
                <a:solidFill>
                  <a:srgbClr val="202A34"/>
                </a:solidFill>
                <a:latin typeface="Aptos"/>
              </a:rPr>
              <a:t> </a:t>
            </a:r>
            <a:r>
              <a:rPr sz="1130" b="0" dirty="0" err="1">
                <a:solidFill>
                  <a:srgbClr val="202A34"/>
                </a:solidFill>
                <a:latin typeface="Aptos"/>
              </a:rPr>
              <a:t>ve</a:t>
            </a:r>
            <a:r>
              <a:rPr sz="1130" b="0" dirty="0">
                <a:solidFill>
                  <a:srgbClr val="202A34"/>
                </a:solidFill>
                <a:latin typeface="Aptos"/>
              </a:rPr>
              <a:t>/</a:t>
            </a:r>
            <a:r>
              <a:rPr sz="1130" b="0" dirty="0" err="1">
                <a:solidFill>
                  <a:srgbClr val="202A34"/>
                </a:solidFill>
                <a:latin typeface="Aptos"/>
              </a:rPr>
              <a:t>veya</a:t>
            </a:r>
            <a:r>
              <a:rPr sz="1130" b="0" dirty="0">
                <a:solidFill>
                  <a:srgbClr val="202A34"/>
                </a:solidFill>
                <a:latin typeface="Aptos"/>
              </a:rPr>
              <a:t> </a:t>
            </a:r>
            <a:r>
              <a:rPr sz="1130" b="0" dirty="0" err="1">
                <a:solidFill>
                  <a:srgbClr val="202A34"/>
                </a:solidFill>
                <a:latin typeface="Aptos"/>
              </a:rPr>
              <a:t>mülakat</a:t>
            </a:r>
            <a:r>
              <a:rPr sz="1130" b="0" dirty="0">
                <a:solidFill>
                  <a:srgbClr val="202A34"/>
                </a:solidFill>
                <a:latin typeface="Aptos"/>
              </a:rPr>
              <a:t> </a:t>
            </a:r>
            <a:r>
              <a:rPr sz="1130" b="0" dirty="0" err="1">
                <a:solidFill>
                  <a:srgbClr val="202A34"/>
                </a:solidFill>
                <a:latin typeface="Aptos"/>
              </a:rPr>
              <a:t>sınavı</a:t>
            </a:r>
            <a:r>
              <a:rPr sz="1130" b="0" dirty="0">
                <a:solidFill>
                  <a:srgbClr val="202A34"/>
                </a:solidFill>
                <a:latin typeface="Aptos"/>
              </a:rPr>
              <a:t>.
</a:t>
            </a:r>
            <a:r>
              <a:rPr sz="1130" b="1" dirty="0" smtClean="0">
                <a:solidFill>
                  <a:srgbClr val="202A34"/>
                </a:solidFill>
                <a:latin typeface="Aptos"/>
              </a:rPr>
              <a:t>Program</a:t>
            </a:r>
            <a:endParaRPr lang="tr-TR" sz="1130" b="1" dirty="0" smtClean="0">
              <a:solidFill>
                <a:srgbClr val="202A34"/>
              </a:solidFill>
              <a:latin typeface="Aptos"/>
            </a:endParaRPr>
          </a:p>
          <a:p>
            <a:pPr algn="l"/>
            <a:r>
              <a:rPr sz="1130" b="0" dirty="0">
                <a:solidFill>
                  <a:srgbClr val="202A34"/>
                </a:solidFill>
                <a:latin typeface="Aptos"/>
              </a:rPr>
              <a:t>
</a:t>
            </a:r>
            <a:r>
              <a:rPr sz="1130" b="0" dirty="0" err="1">
                <a:solidFill>
                  <a:srgbClr val="202A34"/>
                </a:solidFill>
                <a:latin typeface="Aptos"/>
              </a:rPr>
              <a:t>En</a:t>
            </a:r>
            <a:r>
              <a:rPr sz="1130" b="0" dirty="0">
                <a:solidFill>
                  <a:srgbClr val="202A34"/>
                </a:solidFill>
                <a:latin typeface="Aptos"/>
              </a:rPr>
              <a:t> </a:t>
            </a:r>
            <a:r>
              <a:rPr sz="1130" b="0" dirty="0" err="1">
                <a:solidFill>
                  <a:srgbClr val="202A34"/>
                </a:solidFill>
                <a:latin typeface="Aptos"/>
              </a:rPr>
              <a:t>az</a:t>
            </a:r>
            <a:r>
              <a:rPr sz="1130" b="0" dirty="0">
                <a:solidFill>
                  <a:srgbClr val="202A34"/>
                </a:solidFill>
                <a:latin typeface="Aptos"/>
              </a:rPr>
              <a:t> 120 AKTS · </a:t>
            </a:r>
            <a:r>
              <a:rPr sz="1130" b="0" dirty="0" err="1">
                <a:solidFill>
                  <a:srgbClr val="202A34"/>
                </a:solidFill>
                <a:latin typeface="Aptos"/>
              </a:rPr>
              <a:t>dersler</a:t>
            </a:r>
            <a:r>
              <a:rPr sz="1130" b="0" dirty="0">
                <a:solidFill>
                  <a:srgbClr val="202A34"/>
                </a:solidFill>
                <a:latin typeface="Aptos"/>
              </a:rPr>
              <a:t> + </a:t>
            </a:r>
            <a:r>
              <a:rPr sz="1130" b="0" dirty="0" err="1">
                <a:solidFill>
                  <a:srgbClr val="202A34"/>
                </a:solidFill>
                <a:latin typeface="Aptos"/>
              </a:rPr>
              <a:t>seminer</a:t>
            </a:r>
            <a:r>
              <a:rPr sz="1130" b="0" dirty="0">
                <a:solidFill>
                  <a:srgbClr val="202A34"/>
                </a:solidFill>
                <a:latin typeface="Aptos"/>
              </a:rPr>
              <a:t> + </a:t>
            </a:r>
            <a:r>
              <a:rPr sz="1130" b="0" dirty="0" err="1">
                <a:solidFill>
                  <a:srgbClr val="202A34"/>
                </a:solidFill>
                <a:latin typeface="Aptos"/>
              </a:rPr>
              <a:t>tez</a:t>
            </a:r>
            <a:r>
              <a:rPr sz="1130" b="0" dirty="0">
                <a:solidFill>
                  <a:srgbClr val="202A34"/>
                </a:solidFill>
                <a:latin typeface="Aptos"/>
              </a:rPr>
              <a:t>.</a:t>
            </a:r>
          </a:p>
        </p:txBody>
      </p:sp>
      <p:sp>
        <p:nvSpPr>
          <p:cNvPr id="12" name="Rounded Rectangle 11"/>
          <p:cNvSpPr/>
          <p:nvPr/>
        </p:nvSpPr>
        <p:spPr>
          <a:xfrm>
            <a:off x="9386443" y="1883146"/>
            <a:ext cx="2590512" cy="4086405"/>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9092" y="2084738"/>
            <a:ext cx="1351571" cy="369332"/>
          </a:xfrm>
          <a:prstGeom prst="rect">
            <a:avLst/>
          </a:prstGeom>
          <a:noFill/>
        </p:spPr>
        <p:txBody>
          <a:bodyPr wrap="square" lIns="0" rIns="0">
            <a:spAutoFit/>
          </a:bodyPr>
          <a:lstStyle/>
          <a:p>
            <a:pPr algn="l"/>
            <a:r>
              <a:rPr sz="1800" b="1" dirty="0">
                <a:solidFill>
                  <a:srgbClr val="143460"/>
                </a:solidFill>
                <a:latin typeface="Aptos"/>
              </a:rPr>
              <a:t>DOKTORA</a:t>
            </a:r>
          </a:p>
        </p:txBody>
      </p:sp>
      <p:sp>
        <p:nvSpPr>
          <p:cNvPr id="14" name="TextBox 13"/>
          <p:cNvSpPr txBox="1"/>
          <p:nvPr/>
        </p:nvSpPr>
        <p:spPr>
          <a:xfrm>
            <a:off x="9609092" y="2362472"/>
            <a:ext cx="1531781" cy="246221"/>
          </a:xfrm>
          <a:prstGeom prst="rect">
            <a:avLst/>
          </a:prstGeom>
          <a:noFill/>
        </p:spPr>
        <p:txBody>
          <a:bodyPr wrap="square" lIns="0" rIns="0">
            <a:spAutoFit/>
          </a:bodyPr>
          <a:lstStyle/>
          <a:p>
            <a:pPr algn="l"/>
            <a:r>
              <a:rPr sz="1000" b="1" dirty="0">
                <a:solidFill>
                  <a:srgbClr val="56BECC"/>
                </a:solidFill>
                <a:latin typeface="Aptos"/>
              </a:rPr>
              <a:t>BUÜ RPD · 2011'den </a:t>
            </a:r>
            <a:r>
              <a:rPr sz="1000" b="1" dirty="0" err="1">
                <a:solidFill>
                  <a:srgbClr val="56BECC"/>
                </a:solidFill>
                <a:latin typeface="Aptos"/>
              </a:rPr>
              <a:t>beri</a:t>
            </a:r>
            <a:endParaRPr sz="1000" b="1" dirty="0">
              <a:solidFill>
                <a:srgbClr val="56BECC"/>
              </a:solidFill>
              <a:latin typeface="Aptos"/>
            </a:endParaRPr>
          </a:p>
        </p:txBody>
      </p:sp>
      <p:sp>
        <p:nvSpPr>
          <p:cNvPr id="15" name="TextBox 14"/>
          <p:cNvSpPr txBox="1"/>
          <p:nvPr/>
        </p:nvSpPr>
        <p:spPr>
          <a:xfrm>
            <a:off x="9589178" y="2764227"/>
            <a:ext cx="2185041" cy="2526846"/>
          </a:xfrm>
          <a:prstGeom prst="rect">
            <a:avLst/>
          </a:prstGeom>
          <a:noFill/>
        </p:spPr>
        <p:txBody>
          <a:bodyPr wrap="square" lIns="0" rIns="0">
            <a:spAutoFit/>
          </a:bodyPr>
          <a:lstStyle/>
          <a:p>
            <a:pPr algn="l"/>
            <a:r>
              <a:rPr sz="1130" b="1" dirty="0" err="1">
                <a:solidFill>
                  <a:srgbClr val="202A34"/>
                </a:solidFill>
                <a:latin typeface="Aptos"/>
              </a:rPr>
              <a:t>Kimler</a:t>
            </a:r>
            <a:r>
              <a:rPr sz="1130" b="1" dirty="0">
                <a:solidFill>
                  <a:srgbClr val="202A34"/>
                </a:solidFill>
                <a:latin typeface="Aptos"/>
              </a:rPr>
              <a:t> </a:t>
            </a:r>
            <a:r>
              <a:rPr sz="1130" b="1" dirty="0" err="1">
                <a:solidFill>
                  <a:srgbClr val="202A34"/>
                </a:solidFill>
                <a:latin typeface="Aptos"/>
              </a:rPr>
              <a:t>başvurabilir</a:t>
            </a:r>
            <a:r>
              <a:rPr sz="1130" b="1" dirty="0" smtClean="0">
                <a:solidFill>
                  <a:srgbClr val="202A34"/>
                </a:solidFill>
                <a:latin typeface="Aptos"/>
              </a:rPr>
              <a:t>?</a:t>
            </a:r>
            <a:endParaRPr lang="tr-TR" sz="1130" b="1" dirty="0" smtClean="0">
              <a:solidFill>
                <a:srgbClr val="202A34"/>
              </a:solidFill>
              <a:latin typeface="Aptos"/>
            </a:endParaRPr>
          </a:p>
          <a:p>
            <a:pPr algn="l"/>
            <a:r>
              <a:rPr sz="1130" b="0" dirty="0">
                <a:solidFill>
                  <a:srgbClr val="202A34"/>
                </a:solidFill>
                <a:latin typeface="Aptos"/>
              </a:rPr>
              <a:t>
RPD </a:t>
            </a:r>
            <a:r>
              <a:rPr sz="1130" b="0" dirty="0" err="1">
                <a:solidFill>
                  <a:srgbClr val="202A34"/>
                </a:solidFill>
                <a:latin typeface="Aptos"/>
              </a:rPr>
              <a:t>alanında</a:t>
            </a:r>
            <a:r>
              <a:rPr sz="1130" b="0" dirty="0">
                <a:solidFill>
                  <a:srgbClr val="202A34"/>
                </a:solidFill>
                <a:latin typeface="Aptos"/>
              </a:rPr>
              <a:t> </a:t>
            </a:r>
            <a:r>
              <a:rPr sz="1130" b="0" dirty="0" err="1">
                <a:solidFill>
                  <a:srgbClr val="202A34"/>
                </a:solidFill>
                <a:latin typeface="Aptos"/>
              </a:rPr>
              <a:t>tezli</a:t>
            </a:r>
            <a:r>
              <a:rPr sz="1130" b="0" dirty="0">
                <a:solidFill>
                  <a:srgbClr val="202A34"/>
                </a:solidFill>
                <a:latin typeface="Aptos"/>
              </a:rPr>
              <a:t> </a:t>
            </a:r>
            <a:r>
              <a:rPr sz="1130" b="0" dirty="0" err="1">
                <a:solidFill>
                  <a:srgbClr val="202A34"/>
                </a:solidFill>
                <a:latin typeface="Aptos"/>
              </a:rPr>
              <a:t>yüksek</a:t>
            </a:r>
            <a:r>
              <a:rPr sz="1130" b="0" dirty="0">
                <a:solidFill>
                  <a:srgbClr val="202A34"/>
                </a:solidFill>
                <a:latin typeface="Aptos"/>
              </a:rPr>
              <a:t> </a:t>
            </a:r>
            <a:r>
              <a:rPr sz="1130" b="0" dirty="0" err="1">
                <a:solidFill>
                  <a:srgbClr val="202A34"/>
                </a:solidFill>
                <a:latin typeface="Aptos"/>
              </a:rPr>
              <a:t>lisans</a:t>
            </a:r>
            <a:r>
              <a:rPr sz="1130" b="0" dirty="0">
                <a:solidFill>
                  <a:srgbClr val="202A34"/>
                </a:solidFill>
                <a:latin typeface="Aptos"/>
              </a:rPr>
              <a:t> </a:t>
            </a:r>
            <a:r>
              <a:rPr sz="1130" b="0" dirty="0" err="1">
                <a:solidFill>
                  <a:srgbClr val="202A34"/>
                </a:solidFill>
                <a:latin typeface="Aptos"/>
              </a:rPr>
              <a:t>mezunları</a:t>
            </a:r>
            <a:r>
              <a:rPr sz="1130" b="0" dirty="0">
                <a:solidFill>
                  <a:srgbClr val="202A34"/>
                </a:solidFill>
                <a:latin typeface="Aptos"/>
              </a:rPr>
              <a:t>.
</a:t>
            </a:r>
            <a:r>
              <a:rPr sz="1130" b="1" dirty="0" err="1">
                <a:solidFill>
                  <a:srgbClr val="202A34"/>
                </a:solidFill>
                <a:latin typeface="Aptos"/>
              </a:rPr>
              <a:t>Başvuruda</a:t>
            </a:r>
            <a:r>
              <a:rPr sz="1130" b="1" dirty="0">
                <a:solidFill>
                  <a:srgbClr val="202A34"/>
                </a:solidFill>
                <a:latin typeface="Aptos"/>
              </a:rPr>
              <a:t> </a:t>
            </a:r>
            <a:r>
              <a:rPr sz="1130" b="1" dirty="0" err="1">
                <a:solidFill>
                  <a:srgbClr val="202A34"/>
                </a:solidFill>
                <a:latin typeface="Aptos"/>
              </a:rPr>
              <a:t>neler</a:t>
            </a:r>
            <a:r>
              <a:rPr sz="1130" b="1" dirty="0">
                <a:solidFill>
                  <a:srgbClr val="202A34"/>
                </a:solidFill>
                <a:latin typeface="Aptos"/>
              </a:rPr>
              <a:t> </a:t>
            </a:r>
            <a:r>
              <a:rPr sz="1130" b="1" dirty="0" err="1">
                <a:solidFill>
                  <a:srgbClr val="202A34"/>
                </a:solidFill>
                <a:latin typeface="Aptos"/>
              </a:rPr>
              <a:t>var</a:t>
            </a:r>
            <a:r>
              <a:rPr sz="1130" b="1" dirty="0" smtClean="0">
                <a:solidFill>
                  <a:srgbClr val="202A34"/>
                </a:solidFill>
                <a:latin typeface="Aptos"/>
              </a:rPr>
              <a:t>?</a:t>
            </a:r>
            <a:endParaRPr lang="tr-TR" sz="1130" b="1" dirty="0" smtClean="0">
              <a:solidFill>
                <a:srgbClr val="202A34"/>
              </a:solidFill>
              <a:latin typeface="Aptos"/>
            </a:endParaRPr>
          </a:p>
          <a:p>
            <a:pPr algn="l"/>
            <a:r>
              <a:rPr sz="1130" b="0" dirty="0">
                <a:solidFill>
                  <a:srgbClr val="202A34"/>
                </a:solidFill>
                <a:latin typeface="Aptos"/>
              </a:rPr>
              <a:t>
ALES + </a:t>
            </a:r>
            <a:r>
              <a:rPr sz="1130" b="0" dirty="0" err="1">
                <a:solidFill>
                  <a:srgbClr val="202A34"/>
                </a:solidFill>
                <a:latin typeface="Aptos"/>
              </a:rPr>
              <a:t>yabancı</a:t>
            </a:r>
            <a:r>
              <a:rPr sz="1130" b="0" dirty="0">
                <a:solidFill>
                  <a:srgbClr val="202A34"/>
                </a:solidFill>
                <a:latin typeface="Aptos"/>
              </a:rPr>
              <a:t> </a:t>
            </a:r>
            <a:r>
              <a:rPr sz="1130" b="0" dirty="0" err="1">
                <a:solidFill>
                  <a:srgbClr val="202A34"/>
                </a:solidFill>
                <a:latin typeface="Aptos"/>
              </a:rPr>
              <a:t>dil</a:t>
            </a:r>
            <a:r>
              <a:rPr sz="1130" b="0" dirty="0">
                <a:solidFill>
                  <a:srgbClr val="202A34"/>
                </a:solidFill>
                <a:latin typeface="Aptos"/>
              </a:rPr>
              <a:t> + </a:t>
            </a:r>
            <a:r>
              <a:rPr sz="1130" b="0" dirty="0" err="1">
                <a:solidFill>
                  <a:srgbClr val="202A34"/>
                </a:solidFill>
                <a:latin typeface="Aptos"/>
              </a:rPr>
              <a:t>bilim</a:t>
            </a:r>
            <a:r>
              <a:rPr sz="1130" b="0" dirty="0">
                <a:solidFill>
                  <a:srgbClr val="202A34"/>
                </a:solidFill>
                <a:latin typeface="Aptos"/>
              </a:rPr>
              <a:t> </a:t>
            </a:r>
            <a:r>
              <a:rPr sz="1130" b="0" dirty="0" err="1">
                <a:solidFill>
                  <a:srgbClr val="202A34"/>
                </a:solidFill>
                <a:latin typeface="Aptos"/>
              </a:rPr>
              <a:t>ve</a:t>
            </a:r>
            <a:r>
              <a:rPr sz="1130" b="0" dirty="0">
                <a:solidFill>
                  <a:srgbClr val="202A34"/>
                </a:solidFill>
                <a:latin typeface="Aptos"/>
              </a:rPr>
              <a:t>/</a:t>
            </a:r>
            <a:r>
              <a:rPr sz="1130" b="0" dirty="0" err="1">
                <a:solidFill>
                  <a:srgbClr val="202A34"/>
                </a:solidFill>
                <a:latin typeface="Aptos"/>
              </a:rPr>
              <a:t>veya</a:t>
            </a:r>
            <a:r>
              <a:rPr sz="1130" b="0" dirty="0">
                <a:solidFill>
                  <a:srgbClr val="202A34"/>
                </a:solidFill>
                <a:latin typeface="Aptos"/>
              </a:rPr>
              <a:t> </a:t>
            </a:r>
            <a:r>
              <a:rPr sz="1130" b="0" dirty="0" err="1">
                <a:solidFill>
                  <a:srgbClr val="202A34"/>
                </a:solidFill>
                <a:latin typeface="Aptos"/>
              </a:rPr>
              <a:t>mülakat</a:t>
            </a:r>
            <a:r>
              <a:rPr sz="1130" b="0" dirty="0">
                <a:solidFill>
                  <a:srgbClr val="202A34"/>
                </a:solidFill>
                <a:latin typeface="Aptos"/>
              </a:rPr>
              <a:t> </a:t>
            </a:r>
            <a:r>
              <a:rPr sz="1130" b="0" dirty="0" err="1">
                <a:solidFill>
                  <a:srgbClr val="202A34"/>
                </a:solidFill>
                <a:latin typeface="Aptos"/>
              </a:rPr>
              <a:t>sınavı</a:t>
            </a:r>
            <a:r>
              <a:rPr sz="1130" b="0" dirty="0">
                <a:solidFill>
                  <a:srgbClr val="202A34"/>
                </a:solidFill>
                <a:latin typeface="Aptos"/>
              </a:rPr>
              <a:t>.
</a:t>
            </a:r>
            <a:r>
              <a:rPr sz="1130" b="1" dirty="0" smtClean="0">
                <a:solidFill>
                  <a:srgbClr val="202A34"/>
                </a:solidFill>
                <a:latin typeface="Aptos"/>
              </a:rPr>
              <a:t>Program</a:t>
            </a:r>
            <a:endParaRPr lang="tr-TR" sz="1130" b="1" dirty="0" smtClean="0">
              <a:solidFill>
                <a:srgbClr val="202A34"/>
              </a:solidFill>
              <a:latin typeface="Aptos"/>
            </a:endParaRPr>
          </a:p>
          <a:p>
            <a:pPr algn="l"/>
            <a:r>
              <a:rPr sz="1130" b="0" dirty="0">
                <a:solidFill>
                  <a:srgbClr val="202A34"/>
                </a:solidFill>
                <a:latin typeface="Aptos"/>
              </a:rPr>
              <a:t>
240 AKTS · </a:t>
            </a:r>
            <a:r>
              <a:rPr sz="1130" b="0" dirty="0" err="1">
                <a:solidFill>
                  <a:srgbClr val="202A34"/>
                </a:solidFill>
                <a:latin typeface="Aptos"/>
              </a:rPr>
              <a:t>dersler</a:t>
            </a:r>
            <a:r>
              <a:rPr sz="1130" b="0" dirty="0">
                <a:solidFill>
                  <a:srgbClr val="202A34"/>
                </a:solidFill>
                <a:latin typeface="Aptos"/>
              </a:rPr>
              <a:t> + </a:t>
            </a:r>
            <a:r>
              <a:rPr sz="1130" b="0" dirty="0" err="1">
                <a:solidFill>
                  <a:srgbClr val="202A34"/>
                </a:solidFill>
                <a:latin typeface="Aptos"/>
              </a:rPr>
              <a:t>yeterlik</a:t>
            </a:r>
            <a:r>
              <a:rPr sz="1130" b="0" dirty="0">
                <a:solidFill>
                  <a:srgbClr val="202A34"/>
                </a:solidFill>
                <a:latin typeface="Aptos"/>
              </a:rPr>
              <a:t> + </a:t>
            </a:r>
            <a:r>
              <a:rPr sz="1130" b="0" dirty="0" err="1">
                <a:solidFill>
                  <a:srgbClr val="202A34"/>
                </a:solidFill>
                <a:latin typeface="Aptos"/>
              </a:rPr>
              <a:t>tez</a:t>
            </a:r>
            <a:r>
              <a:rPr sz="1130" b="0" dirty="0">
                <a:solidFill>
                  <a:srgbClr val="202A34"/>
                </a:solidFill>
                <a:latin typeface="Aptos"/>
              </a:rPr>
              <a:t> </a:t>
            </a:r>
            <a:r>
              <a:rPr sz="1130" b="0" dirty="0" err="1">
                <a:solidFill>
                  <a:srgbClr val="202A34"/>
                </a:solidFill>
                <a:latin typeface="Aptos"/>
              </a:rPr>
              <a:t>önerisi</a:t>
            </a:r>
            <a:r>
              <a:rPr sz="1130" b="0" dirty="0">
                <a:solidFill>
                  <a:srgbClr val="202A34"/>
                </a:solidFill>
                <a:latin typeface="Aptos"/>
              </a:rPr>
              <a:t> + </a:t>
            </a:r>
            <a:r>
              <a:rPr sz="1130" b="0" dirty="0" err="1">
                <a:solidFill>
                  <a:srgbClr val="202A34"/>
                </a:solidFill>
                <a:latin typeface="Aptos"/>
              </a:rPr>
              <a:t>doktora</a:t>
            </a:r>
            <a:r>
              <a:rPr sz="1130" b="0" dirty="0">
                <a:solidFill>
                  <a:srgbClr val="202A34"/>
                </a:solidFill>
                <a:latin typeface="Aptos"/>
              </a:rPr>
              <a:t> </a:t>
            </a:r>
            <a:r>
              <a:rPr sz="1130" b="0" dirty="0" err="1">
                <a:solidFill>
                  <a:srgbClr val="202A34"/>
                </a:solidFill>
                <a:latin typeface="Aptos"/>
              </a:rPr>
              <a:t>tezi</a:t>
            </a:r>
            <a:r>
              <a:rPr sz="1130" b="0" dirty="0">
                <a:solidFill>
                  <a:srgbClr val="202A34"/>
                </a:solidFill>
                <a:latin typeface="Aptos"/>
              </a:rPr>
              <a:t>.</a:t>
            </a:r>
          </a:p>
        </p:txBody>
      </p:sp>
      <p:sp>
        <p:nvSpPr>
          <p:cNvPr id="17" name="Rounded Rectangle 7"/>
          <p:cNvSpPr/>
          <p:nvPr/>
        </p:nvSpPr>
        <p:spPr>
          <a:xfrm>
            <a:off x="276045" y="1993477"/>
            <a:ext cx="3657600" cy="960120"/>
          </a:xfrm>
          <a:prstGeom prst="round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8"/>
          <p:cNvSpPr txBox="1"/>
          <p:nvPr/>
        </p:nvSpPr>
        <p:spPr>
          <a:xfrm>
            <a:off x="532077" y="2176357"/>
            <a:ext cx="2286000" cy="274320"/>
          </a:xfrm>
          <a:prstGeom prst="rect">
            <a:avLst/>
          </a:prstGeom>
          <a:noFill/>
        </p:spPr>
        <p:txBody>
          <a:bodyPr wrap="square" lIns="0" rIns="0">
            <a:spAutoFit/>
          </a:bodyPr>
          <a:lstStyle/>
          <a:p>
            <a:pPr algn="l"/>
            <a:r>
              <a:rPr sz="1600" b="1">
                <a:solidFill>
                  <a:srgbClr val="143460"/>
                </a:solidFill>
                <a:latin typeface="Aptos"/>
              </a:rPr>
              <a:t>LİSANS</a:t>
            </a:r>
          </a:p>
        </p:txBody>
      </p:sp>
      <p:sp>
        <p:nvSpPr>
          <p:cNvPr id="19" name="TextBox 9"/>
          <p:cNvSpPr txBox="1"/>
          <p:nvPr/>
        </p:nvSpPr>
        <p:spPr>
          <a:xfrm>
            <a:off x="532077" y="2523829"/>
            <a:ext cx="2377440" cy="228600"/>
          </a:xfrm>
          <a:prstGeom prst="rect">
            <a:avLst/>
          </a:prstGeom>
          <a:noFill/>
        </p:spPr>
        <p:txBody>
          <a:bodyPr wrap="square" lIns="0" rIns="0">
            <a:spAutoFit/>
          </a:bodyPr>
          <a:lstStyle/>
          <a:p>
            <a:pPr algn="l"/>
            <a:r>
              <a:rPr sz="1000" b="0">
                <a:solidFill>
                  <a:srgbClr val="143460"/>
                </a:solidFill>
                <a:latin typeface="Aptos"/>
              </a:rPr>
              <a:t>4 yıl · 240 AKTS</a:t>
            </a:r>
          </a:p>
        </p:txBody>
      </p:sp>
      <p:sp>
        <p:nvSpPr>
          <p:cNvPr id="20" name="TextBox 10"/>
          <p:cNvSpPr txBox="1"/>
          <p:nvPr/>
        </p:nvSpPr>
        <p:spPr>
          <a:xfrm>
            <a:off x="4100412" y="2267797"/>
            <a:ext cx="2067400" cy="307777"/>
          </a:xfrm>
          <a:prstGeom prst="rect">
            <a:avLst/>
          </a:prstGeom>
          <a:noFill/>
        </p:spPr>
        <p:txBody>
          <a:bodyPr wrap="square" lIns="0" rIns="0">
            <a:spAutoFit/>
          </a:bodyPr>
          <a:lstStyle/>
          <a:p>
            <a:pPr algn="l"/>
            <a:r>
              <a:rPr sz="1400" b="1" dirty="0" err="1">
                <a:solidFill>
                  <a:srgbClr val="FFFFFF"/>
                </a:solidFill>
                <a:latin typeface="Aptos"/>
              </a:rPr>
              <a:t>Şu</a:t>
            </a:r>
            <a:r>
              <a:rPr sz="1400" b="1" dirty="0">
                <a:solidFill>
                  <a:srgbClr val="FFFFFF"/>
                </a:solidFill>
                <a:latin typeface="Aptos"/>
              </a:rPr>
              <a:t> </a:t>
            </a:r>
            <a:r>
              <a:rPr sz="1400" b="1" dirty="0" err="1">
                <a:solidFill>
                  <a:srgbClr val="FFFFFF"/>
                </a:solidFill>
                <a:latin typeface="Aptos"/>
              </a:rPr>
              <a:t>anda</a:t>
            </a:r>
            <a:r>
              <a:rPr sz="1400" b="1" dirty="0">
                <a:solidFill>
                  <a:srgbClr val="FFFFFF"/>
                </a:solidFill>
                <a:latin typeface="Aptos"/>
              </a:rPr>
              <a:t> </a:t>
            </a:r>
            <a:r>
              <a:rPr sz="1400" b="1" dirty="0" err="1">
                <a:solidFill>
                  <a:srgbClr val="FFFFFF"/>
                </a:solidFill>
                <a:latin typeface="Aptos"/>
              </a:rPr>
              <a:t>buradasınız</a:t>
            </a:r>
            <a:endParaRPr sz="1400" b="1" dirty="0">
              <a:solidFill>
                <a:srgbClr val="FFFFFF"/>
              </a:solidFill>
              <a:latin typeface="Aptos"/>
            </a:endParaRPr>
          </a:p>
        </p:txBody>
      </p:sp>
      <p:sp>
        <p:nvSpPr>
          <p:cNvPr id="21" name="Down Arrow 11"/>
          <p:cNvSpPr/>
          <p:nvPr/>
        </p:nvSpPr>
        <p:spPr>
          <a:xfrm>
            <a:off x="1830525" y="2981029"/>
            <a:ext cx="502920" cy="347472"/>
          </a:xfrm>
          <a:prstGeom prst="downArrow">
            <a:avLst/>
          </a:prstGeom>
          <a:solidFill>
            <a:srgbClr val="E2B9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12"/>
          <p:cNvSpPr/>
          <p:nvPr/>
        </p:nvSpPr>
        <p:spPr>
          <a:xfrm>
            <a:off x="276045" y="3346789"/>
            <a:ext cx="3657600" cy="9601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13"/>
          <p:cNvSpPr txBox="1"/>
          <p:nvPr/>
        </p:nvSpPr>
        <p:spPr>
          <a:xfrm>
            <a:off x="532077" y="3529669"/>
            <a:ext cx="2286000" cy="274320"/>
          </a:xfrm>
          <a:prstGeom prst="rect">
            <a:avLst/>
          </a:prstGeom>
          <a:noFill/>
        </p:spPr>
        <p:txBody>
          <a:bodyPr wrap="square" lIns="0" rIns="0">
            <a:spAutoFit/>
          </a:bodyPr>
          <a:lstStyle/>
          <a:p>
            <a:pPr algn="l"/>
            <a:r>
              <a:rPr sz="1600" b="1">
                <a:solidFill>
                  <a:srgbClr val="202A34"/>
                </a:solidFill>
                <a:latin typeface="Aptos"/>
              </a:rPr>
              <a:t>YÜKSEK LİSANS</a:t>
            </a:r>
          </a:p>
        </p:txBody>
      </p:sp>
      <p:sp>
        <p:nvSpPr>
          <p:cNvPr id="24" name="TextBox 14"/>
          <p:cNvSpPr txBox="1"/>
          <p:nvPr/>
        </p:nvSpPr>
        <p:spPr>
          <a:xfrm>
            <a:off x="532077" y="3877140"/>
            <a:ext cx="2377440" cy="228600"/>
          </a:xfrm>
          <a:prstGeom prst="rect">
            <a:avLst/>
          </a:prstGeom>
          <a:noFill/>
        </p:spPr>
        <p:txBody>
          <a:bodyPr wrap="square" lIns="0" rIns="0">
            <a:spAutoFit/>
          </a:bodyPr>
          <a:lstStyle/>
          <a:p>
            <a:pPr algn="l"/>
            <a:r>
              <a:rPr sz="1000" b="0">
                <a:solidFill>
                  <a:srgbClr val="687480"/>
                </a:solidFill>
                <a:latin typeface="Aptos"/>
              </a:rPr>
              <a:t>Lisans sonrası uzmanlaşma</a:t>
            </a:r>
          </a:p>
        </p:txBody>
      </p:sp>
      <p:sp>
        <p:nvSpPr>
          <p:cNvPr id="25" name="TextBox 15"/>
          <p:cNvSpPr txBox="1"/>
          <p:nvPr/>
        </p:nvSpPr>
        <p:spPr>
          <a:xfrm>
            <a:off x="4100411" y="3618572"/>
            <a:ext cx="2488431" cy="307777"/>
          </a:xfrm>
          <a:prstGeom prst="rect">
            <a:avLst/>
          </a:prstGeom>
          <a:noFill/>
        </p:spPr>
        <p:txBody>
          <a:bodyPr wrap="square" lIns="0" rIns="0">
            <a:spAutoFit/>
          </a:bodyPr>
          <a:lstStyle/>
          <a:p>
            <a:pPr algn="l"/>
            <a:r>
              <a:rPr sz="1400" b="1" dirty="0" err="1">
                <a:solidFill>
                  <a:srgbClr val="FFFFFF"/>
                </a:solidFill>
                <a:latin typeface="Aptos"/>
              </a:rPr>
              <a:t>Ayrı</a:t>
            </a:r>
            <a:r>
              <a:rPr sz="1400" b="1" dirty="0">
                <a:solidFill>
                  <a:srgbClr val="FFFFFF"/>
                </a:solidFill>
                <a:latin typeface="Aptos"/>
              </a:rPr>
              <a:t> </a:t>
            </a:r>
            <a:r>
              <a:rPr sz="1400" b="1" dirty="0" err="1">
                <a:solidFill>
                  <a:srgbClr val="FFFFFF"/>
                </a:solidFill>
                <a:latin typeface="Aptos"/>
              </a:rPr>
              <a:t>başvuru</a:t>
            </a:r>
            <a:r>
              <a:rPr sz="1400" b="1" dirty="0">
                <a:solidFill>
                  <a:srgbClr val="FFFFFF"/>
                </a:solidFill>
                <a:latin typeface="Aptos"/>
              </a:rPr>
              <a:t> </a:t>
            </a:r>
            <a:r>
              <a:rPr sz="1400" b="1" dirty="0" err="1">
                <a:solidFill>
                  <a:srgbClr val="FFFFFF"/>
                </a:solidFill>
                <a:latin typeface="Aptos"/>
              </a:rPr>
              <a:t>ve</a:t>
            </a:r>
            <a:r>
              <a:rPr sz="1400" b="1" dirty="0">
                <a:solidFill>
                  <a:srgbClr val="FFFFFF"/>
                </a:solidFill>
                <a:latin typeface="Aptos"/>
              </a:rPr>
              <a:t> </a:t>
            </a:r>
            <a:r>
              <a:rPr sz="1400" b="1" dirty="0" err="1">
                <a:solidFill>
                  <a:srgbClr val="FFFFFF"/>
                </a:solidFill>
                <a:latin typeface="Aptos"/>
              </a:rPr>
              <a:t>kabul</a:t>
            </a:r>
            <a:r>
              <a:rPr sz="1400" b="1" dirty="0">
                <a:solidFill>
                  <a:srgbClr val="FFFFFF"/>
                </a:solidFill>
                <a:latin typeface="Aptos"/>
              </a:rPr>
              <a:t> </a:t>
            </a:r>
            <a:r>
              <a:rPr sz="1400" b="1" dirty="0" err="1">
                <a:solidFill>
                  <a:srgbClr val="FFFFFF"/>
                </a:solidFill>
                <a:latin typeface="Aptos"/>
              </a:rPr>
              <a:t>süreci</a:t>
            </a:r>
            <a:endParaRPr sz="1400" b="1" dirty="0">
              <a:solidFill>
                <a:srgbClr val="FFFFFF"/>
              </a:solidFill>
              <a:latin typeface="Aptos"/>
            </a:endParaRPr>
          </a:p>
        </p:txBody>
      </p:sp>
      <p:sp>
        <p:nvSpPr>
          <p:cNvPr id="26" name="Down Arrow 16"/>
          <p:cNvSpPr/>
          <p:nvPr/>
        </p:nvSpPr>
        <p:spPr>
          <a:xfrm>
            <a:off x="1830525" y="4334341"/>
            <a:ext cx="502920" cy="347472"/>
          </a:xfrm>
          <a:prstGeom prst="downArrow">
            <a:avLst/>
          </a:prstGeom>
          <a:solidFill>
            <a:srgbClr val="E2B9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17"/>
          <p:cNvSpPr/>
          <p:nvPr/>
        </p:nvSpPr>
        <p:spPr>
          <a:xfrm>
            <a:off x="276045" y="4700101"/>
            <a:ext cx="3657600" cy="9601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18"/>
          <p:cNvSpPr txBox="1"/>
          <p:nvPr/>
        </p:nvSpPr>
        <p:spPr>
          <a:xfrm>
            <a:off x="532077" y="4882981"/>
            <a:ext cx="2286000" cy="274320"/>
          </a:xfrm>
          <a:prstGeom prst="rect">
            <a:avLst/>
          </a:prstGeom>
          <a:noFill/>
        </p:spPr>
        <p:txBody>
          <a:bodyPr wrap="square" lIns="0" rIns="0">
            <a:spAutoFit/>
          </a:bodyPr>
          <a:lstStyle/>
          <a:p>
            <a:pPr algn="l"/>
            <a:r>
              <a:rPr sz="1600" b="1">
                <a:solidFill>
                  <a:srgbClr val="202A34"/>
                </a:solidFill>
                <a:latin typeface="Aptos"/>
              </a:rPr>
              <a:t>DOKTORA</a:t>
            </a:r>
          </a:p>
        </p:txBody>
      </p:sp>
      <p:sp>
        <p:nvSpPr>
          <p:cNvPr id="29" name="TextBox 19"/>
          <p:cNvSpPr txBox="1"/>
          <p:nvPr/>
        </p:nvSpPr>
        <p:spPr>
          <a:xfrm>
            <a:off x="532077" y="5230453"/>
            <a:ext cx="2377440" cy="228600"/>
          </a:xfrm>
          <a:prstGeom prst="rect">
            <a:avLst/>
          </a:prstGeom>
          <a:noFill/>
        </p:spPr>
        <p:txBody>
          <a:bodyPr wrap="square" lIns="0" rIns="0">
            <a:spAutoFit/>
          </a:bodyPr>
          <a:lstStyle/>
          <a:p>
            <a:pPr algn="l"/>
            <a:r>
              <a:rPr sz="1000" b="0">
                <a:solidFill>
                  <a:srgbClr val="687480"/>
                </a:solidFill>
                <a:latin typeface="Aptos"/>
              </a:rPr>
              <a:t>İleri düzey akademik eğitim</a:t>
            </a:r>
          </a:p>
        </p:txBody>
      </p:sp>
      <p:sp>
        <p:nvSpPr>
          <p:cNvPr id="30" name="TextBox 20"/>
          <p:cNvSpPr txBox="1"/>
          <p:nvPr/>
        </p:nvSpPr>
        <p:spPr>
          <a:xfrm>
            <a:off x="4063472" y="5007725"/>
            <a:ext cx="2386818" cy="307777"/>
          </a:xfrm>
          <a:prstGeom prst="rect">
            <a:avLst/>
          </a:prstGeom>
          <a:noFill/>
        </p:spPr>
        <p:txBody>
          <a:bodyPr wrap="square" lIns="0" rIns="0">
            <a:spAutoFit/>
          </a:bodyPr>
          <a:lstStyle/>
          <a:p>
            <a:pPr algn="l"/>
            <a:r>
              <a:rPr sz="1400" b="1" dirty="0" err="1">
                <a:solidFill>
                  <a:srgbClr val="FFFFFF"/>
                </a:solidFill>
                <a:latin typeface="Aptos"/>
              </a:rPr>
              <a:t>Araştırma</a:t>
            </a:r>
            <a:r>
              <a:rPr sz="1400" b="1" dirty="0">
                <a:solidFill>
                  <a:srgbClr val="FFFFFF"/>
                </a:solidFill>
                <a:latin typeface="Aptos"/>
              </a:rPr>
              <a:t> </a:t>
            </a:r>
            <a:r>
              <a:rPr sz="1400" b="1" dirty="0" err="1">
                <a:solidFill>
                  <a:srgbClr val="FFFFFF"/>
                </a:solidFill>
                <a:latin typeface="Aptos"/>
              </a:rPr>
              <a:t>ve</a:t>
            </a:r>
            <a:r>
              <a:rPr sz="1400" b="1" dirty="0">
                <a:solidFill>
                  <a:srgbClr val="FFFFFF"/>
                </a:solidFill>
                <a:latin typeface="Aptos"/>
              </a:rPr>
              <a:t> </a:t>
            </a:r>
            <a:r>
              <a:rPr sz="1400" b="1" dirty="0" err="1">
                <a:solidFill>
                  <a:srgbClr val="FFFFFF"/>
                </a:solidFill>
                <a:latin typeface="Aptos"/>
              </a:rPr>
              <a:t>uzmanlaşma</a:t>
            </a:r>
            <a:endParaRPr sz="1400" b="1" dirty="0">
              <a:solidFill>
                <a:srgbClr val="FFFFFF"/>
              </a:solidFill>
              <a:latin typeface="Aptos"/>
            </a:endParaRPr>
          </a:p>
        </p:txBody>
      </p:sp>
      <p:sp>
        <p:nvSpPr>
          <p:cNvPr id="31" name="TextBox 21"/>
          <p:cNvSpPr txBox="1"/>
          <p:nvPr/>
        </p:nvSpPr>
        <p:spPr>
          <a:xfrm>
            <a:off x="276045" y="6014656"/>
            <a:ext cx="7383104" cy="261610"/>
          </a:xfrm>
          <a:prstGeom prst="rect">
            <a:avLst/>
          </a:prstGeom>
          <a:noFill/>
        </p:spPr>
        <p:txBody>
          <a:bodyPr wrap="square" lIns="0" rIns="0">
            <a:spAutoFit/>
          </a:bodyPr>
          <a:lstStyle/>
          <a:p>
            <a:pPr algn="l"/>
            <a:r>
              <a:rPr sz="1100" b="1" dirty="0">
                <a:solidFill>
                  <a:srgbClr val="56BECC"/>
                </a:solidFill>
                <a:latin typeface="Aptos"/>
              </a:rPr>
              <a:t>BUÜ </a:t>
            </a:r>
            <a:r>
              <a:rPr sz="1100" b="1" dirty="0" err="1">
                <a:solidFill>
                  <a:srgbClr val="56BECC"/>
                </a:solidFill>
                <a:latin typeface="Aptos"/>
              </a:rPr>
              <a:t>RPD'de</a:t>
            </a:r>
            <a:r>
              <a:rPr sz="1100" b="1" dirty="0">
                <a:solidFill>
                  <a:srgbClr val="56BECC"/>
                </a:solidFill>
                <a:latin typeface="Aptos"/>
              </a:rPr>
              <a:t> </a:t>
            </a:r>
            <a:r>
              <a:rPr sz="1100" b="1" dirty="0" err="1">
                <a:solidFill>
                  <a:srgbClr val="56BECC"/>
                </a:solidFill>
                <a:latin typeface="Aptos"/>
              </a:rPr>
              <a:t>lisans</a:t>
            </a:r>
            <a:r>
              <a:rPr sz="1100" b="1" dirty="0">
                <a:solidFill>
                  <a:srgbClr val="56BECC"/>
                </a:solidFill>
                <a:latin typeface="Aptos"/>
              </a:rPr>
              <a:t>, </a:t>
            </a:r>
            <a:r>
              <a:rPr sz="1100" b="1" dirty="0" err="1">
                <a:solidFill>
                  <a:srgbClr val="56BECC"/>
                </a:solidFill>
                <a:latin typeface="Aptos"/>
              </a:rPr>
              <a:t>yüksek</a:t>
            </a:r>
            <a:r>
              <a:rPr sz="1100" b="1" dirty="0">
                <a:solidFill>
                  <a:srgbClr val="56BECC"/>
                </a:solidFill>
                <a:latin typeface="Aptos"/>
              </a:rPr>
              <a:t> </a:t>
            </a:r>
            <a:r>
              <a:rPr sz="1100" b="1" dirty="0" err="1">
                <a:solidFill>
                  <a:srgbClr val="56BECC"/>
                </a:solidFill>
                <a:latin typeface="Aptos"/>
              </a:rPr>
              <a:t>lisans</a:t>
            </a:r>
            <a:r>
              <a:rPr sz="1100" b="1" dirty="0">
                <a:solidFill>
                  <a:srgbClr val="56BECC"/>
                </a:solidFill>
                <a:latin typeface="Aptos"/>
              </a:rPr>
              <a:t> </a:t>
            </a:r>
            <a:r>
              <a:rPr sz="1100" b="1" dirty="0" err="1">
                <a:solidFill>
                  <a:srgbClr val="56BECC"/>
                </a:solidFill>
                <a:latin typeface="Aptos"/>
              </a:rPr>
              <a:t>ve</a:t>
            </a:r>
            <a:r>
              <a:rPr sz="1100" b="1" dirty="0">
                <a:solidFill>
                  <a:srgbClr val="56BECC"/>
                </a:solidFill>
                <a:latin typeface="Aptos"/>
              </a:rPr>
              <a:t> </a:t>
            </a:r>
            <a:r>
              <a:rPr sz="1100" b="1" dirty="0" err="1">
                <a:solidFill>
                  <a:srgbClr val="56BECC"/>
                </a:solidFill>
                <a:latin typeface="Aptos"/>
              </a:rPr>
              <a:t>doktora</a:t>
            </a:r>
            <a:r>
              <a:rPr sz="1100" b="1" dirty="0">
                <a:solidFill>
                  <a:srgbClr val="56BECC"/>
                </a:solidFill>
                <a:latin typeface="Aptos"/>
              </a:rPr>
              <a:t> </a:t>
            </a:r>
            <a:r>
              <a:rPr sz="1100" b="1" dirty="0" err="1">
                <a:solidFill>
                  <a:srgbClr val="56BECC"/>
                </a:solidFill>
                <a:latin typeface="Aptos"/>
              </a:rPr>
              <a:t>düzeylerinde</a:t>
            </a:r>
            <a:r>
              <a:rPr sz="1100" b="1" dirty="0">
                <a:solidFill>
                  <a:srgbClr val="56BECC"/>
                </a:solidFill>
                <a:latin typeface="Aptos"/>
              </a:rPr>
              <a:t> </a:t>
            </a:r>
            <a:r>
              <a:rPr sz="1100" b="1" dirty="0" err="1">
                <a:solidFill>
                  <a:srgbClr val="56BECC"/>
                </a:solidFill>
                <a:latin typeface="Aptos"/>
              </a:rPr>
              <a:t>eğitim</a:t>
            </a:r>
            <a:r>
              <a:rPr sz="1100" b="1" dirty="0">
                <a:solidFill>
                  <a:srgbClr val="56BECC"/>
                </a:solidFill>
                <a:latin typeface="Aptos"/>
              </a:rPr>
              <a:t> </a:t>
            </a:r>
            <a:r>
              <a:rPr sz="1100" b="1" dirty="0" err="1">
                <a:solidFill>
                  <a:srgbClr val="56BECC"/>
                </a:solidFill>
                <a:latin typeface="Aptos"/>
              </a:rPr>
              <a:t>yürütülmektedir</a:t>
            </a:r>
            <a:r>
              <a:rPr sz="1100" b="1" dirty="0">
                <a:solidFill>
                  <a:srgbClr val="56BECC"/>
                </a:solidFill>
                <a:latin typeface="Aptos"/>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14</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5 · RESMÎ KANALLAR</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Doğru bilgiyi nereden takip edeceksin?</a:t>
            </a:r>
          </a:p>
        </p:txBody>
      </p:sp>
      <p:sp>
        <p:nvSpPr>
          <p:cNvPr id="8" name="Rounded Rectangle 7"/>
          <p:cNvSpPr/>
          <p:nvPr/>
        </p:nvSpPr>
        <p:spPr>
          <a:xfrm>
            <a:off x="540099" y="2073242"/>
            <a:ext cx="3493008" cy="1572768"/>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40099" y="2073242"/>
            <a:ext cx="64008" cy="1572768"/>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68699" y="2256122"/>
            <a:ext cx="3081527" cy="347472"/>
          </a:xfrm>
          <a:prstGeom prst="rect">
            <a:avLst/>
          </a:prstGeom>
          <a:noFill/>
        </p:spPr>
        <p:txBody>
          <a:bodyPr wrap="square" lIns="0" rIns="0">
            <a:spAutoFit/>
          </a:bodyPr>
          <a:lstStyle/>
          <a:p>
            <a:pPr algn="l"/>
            <a:r>
              <a:rPr sz="1500" b="1">
                <a:solidFill>
                  <a:srgbClr val="202A34"/>
                </a:solidFill>
                <a:latin typeface="Aptos"/>
              </a:rPr>
              <a:t>UNİSİS</a:t>
            </a:r>
          </a:p>
        </p:txBody>
      </p:sp>
      <p:sp>
        <p:nvSpPr>
          <p:cNvPr id="11" name="TextBox 10"/>
          <p:cNvSpPr txBox="1"/>
          <p:nvPr/>
        </p:nvSpPr>
        <p:spPr>
          <a:xfrm>
            <a:off x="768699" y="2731610"/>
            <a:ext cx="2505204" cy="421654"/>
          </a:xfrm>
          <a:prstGeom prst="rect">
            <a:avLst/>
          </a:prstGeom>
          <a:noFill/>
        </p:spPr>
        <p:txBody>
          <a:bodyPr wrap="square" lIns="0" rIns="0">
            <a:spAutoFit/>
          </a:bodyPr>
          <a:lstStyle/>
          <a:p>
            <a:pPr algn="l"/>
            <a:r>
              <a:rPr sz="1070" b="0">
                <a:solidFill>
                  <a:srgbClr val="687480"/>
                </a:solidFill>
                <a:latin typeface="Aptos"/>
              </a:rPr>
              <a:t>Ders kaydı, notlar ve kişisel öğrencilik işlemleri</a:t>
            </a:r>
          </a:p>
        </p:txBody>
      </p:sp>
      <p:sp>
        <p:nvSpPr>
          <p:cNvPr id="13" name="Rounded Rectangle 12"/>
          <p:cNvSpPr/>
          <p:nvPr/>
        </p:nvSpPr>
        <p:spPr>
          <a:xfrm>
            <a:off x="4362290" y="2073242"/>
            <a:ext cx="3493008" cy="1572768"/>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362290" y="2073242"/>
            <a:ext cx="64008" cy="1572768"/>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90890" y="2256122"/>
            <a:ext cx="3081527" cy="347472"/>
          </a:xfrm>
          <a:prstGeom prst="rect">
            <a:avLst/>
          </a:prstGeom>
          <a:noFill/>
        </p:spPr>
        <p:txBody>
          <a:bodyPr wrap="square" lIns="0" rIns="0">
            <a:spAutoFit/>
          </a:bodyPr>
          <a:lstStyle/>
          <a:p>
            <a:pPr algn="l"/>
            <a:r>
              <a:rPr sz="1500" b="1">
                <a:solidFill>
                  <a:srgbClr val="202A34"/>
                </a:solidFill>
                <a:latin typeface="Aptos"/>
              </a:rPr>
              <a:t>RPD web sitesi</a:t>
            </a:r>
          </a:p>
        </p:txBody>
      </p:sp>
      <p:sp>
        <p:nvSpPr>
          <p:cNvPr id="16" name="TextBox 15"/>
          <p:cNvSpPr txBox="1"/>
          <p:nvPr/>
        </p:nvSpPr>
        <p:spPr>
          <a:xfrm>
            <a:off x="4590890" y="2731610"/>
            <a:ext cx="3054096" cy="786384"/>
          </a:xfrm>
          <a:prstGeom prst="rect">
            <a:avLst/>
          </a:prstGeom>
          <a:noFill/>
        </p:spPr>
        <p:txBody>
          <a:bodyPr wrap="square" lIns="0" rIns="0">
            <a:spAutoFit/>
          </a:bodyPr>
          <a:lstStyle/>
          <a:p>
            <a:pPr algn="l"/>
            <a:r>
              <a:rPr sz="1070" b="0">
                <a:solidFill>
                  <a:srgbClr val="687480"/>
                </a:solidFill>
                <a:latin typeface="Aptos"/>
              </a:rPr>
              <a:t>Bölüm duyuruları, ders programları, danışmanlıklar</a:t>
            </a:r>
          </a:p>
        </p:txBody>
      </p:sp>
      <p:sp>
        <p:nvSpPr>
          <p:cNvPr id="18" name="Rounded Rectangle 17"/>
          <p:cNvSpPr/>
          <p:nvPr/>
        </p:nvSpPr>
        <p:spPr>
          <a:xfrm>
            <a:off x="8184482" y="2073242"/>
            <a:ext cx="3493008" cy="1572768"/>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8184482" y="2073242"/>
            <a:ext cx="64008" cy="1572768"/>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413083" y="2256122"/>
            <a:ext cx="3081527" cy="347472"/>
          </a:xfrm>
          <a:prstGeom prst="rect">
            <a:avLst/>
          </a:prstGeom>
          <a:noFill/>
        </p:spPr>
        <p:txBody>
          <a:bodyPr wrap="square" lIns="0" rIns="0">
            <a:spAutoFit/>
          </a:bodyPr>
          <a:lstStyle/>
          <a:p>
            <a:pPr algn="l"/>
            <a:r>
              <a:rPr sz="1500" b="1">
                <a:solidFill>
                  <a:srgbClr val="202A34"/>
                </a:solidFill>
                <a:latin typeface="Aptos"/>
              </a:rPr>
              <a:t>Bilgi Paketi</a:t>
            </a:r>
          </a:p>
        </p:txBody>
      </p:sp>
      <p:sp>
        <p:nvSpPr>
          <p:cNvPr id="21" name="TextBox 20"/>
          <p:cNvSpPr txBox="1"/>
          <p:nvPr/>
        </p:nvSpPr>
        <p:spPr>
          <a:xfrm>
            <a:off x="8413083" y="2731610"/>
            <a:ext cx="2563971" cy="421654"/>
          </a:xfrm>
          <a:prstGeom prst="rect">
            <a:avLst/>
          </a:prstGeom>
          <a:noFill/>
        </p:spPr>
        <p:txBody>
          <a:bodyPr wrap="square" lIns="0" rIns="0">
            <a:spAutoFit/>
          </a:bodyPr>
          <a:lstStyle/>
          <a:p>
            <a:pPr algn="l"/>
            <a:r>
              <a:rPr sz="1070" b="0" dirty="0" err="1">
                <a:solidFill>
                  <a:srgbClr val="687480"/>
                </a:solidFill>
                <a:latin typeface="Aptos"/>
              </a:rPr>
              <a:t>Ders</a:t>
            </a:r>
            <a:r>
              <a:rPr sz="1070" b="0" dirty="0">
                <a:solidFill>
                  <a:srgbClr val="687480"/>
                </a:solidFill>
                <a:latin typeface="Aptos"/>
              </a:rPr>
              <a:t> </a:t>
            </a:r>
            <a:r>
              <a:rPr sz="1070" b="0" dirty="0" err="1">
                <a:solidFill>
                  <a:srgbClr val="687480"/>
                </a:solidFill>
                <a:latin typeface="Aptos"/>
              </a:rPr>
              <a:t>planı</a:t>
            </a:r>
            <a:r>
              <a:rPr sz="1070" b="0" dirty="0">
                <a:solidFill>
                  <a:srgbClr val="687480"/>
                </a:solidFill>
                <a:latin typeface="Aptos"/>
              </a:rPr>
              <a:t>, </a:t>
            </a:r>
            <a:r>
              <a:rPr sz="1070" b="0" dirty="0" err="1">
                <a:solidFill>
                  <a:srgbClr val="687480"/>
                </a:solidFill>
                <a:latin typeface="Aptos"/>
              </a:rPr>
              <a:t>ders</a:t>
            </a:r>
            <a:r>
              <a:rPr sz="1070" b="0" dirty="0">
                <a:solidFill>
                  <a:srgbClr val="687480"/>
                </a:solidFill>
                <a:latin typeface="Aptos"/>
              </a:rPr>
              <a:t> </a:t>
            </a:r>
            <a:r>
              <a:rPr sz="1070" b="0" dirty="0" err="1">
                <a:solidFill>
                  <a:srgbClr val="687480"/>
                </a:solidFill>
                <a:latin typeface="Aptos"/>
              </a:rPr>
              <a:t>içerikleri</a:t>
            </a:r>
            <a:r>
              <a:rPr sz="1070" b="0" dirty="0">
                <a:solidFill>
                  <a:srgbClr val="687480"/>
                </a:solidFill>
                <a:latin typeface="Aptos"/>
              </a:rPr>
              <a:t>, AKTS </a:t>
            </a:r>
            <a:r>
              <a:rPr sz="1070" b="0" dirty="0" err="1">
                <a:solidFill>
                  <a:srgbClr val="687480"/>
                </a:solidFill>
                <a:latin typeface="Aptos"/>
              </a:rPr>
              <a:t>ve</a:t>
            </a:r>
            <a:r>
              <a:rPr sz="1070" b="0" dirty="0">
                <a:solidFill>
                  <a:srgbClr val="687480"/>
                </a:solidFill>
                <a:latin typeface="Aptos"/>
              </a:rPr>
              <a:t> program </a:t>
            </a:r>
            <a:r>
              <a:rPr sz="1070" b="0" dirty="0" err="1">
                <a:solidFill>
                  <a:srgbClr val="687480"/>
                </a:solidFill>
                <a:latin typeface="Aptos"/>
              </a:rPr>
              <a:t>bilgileri</a:t>
            </a:r>
            <a:endParaRPr sz="1070" b="0" dirty="0">
              <a:solidFill>
                <a:srgbClr val="687480"/>
              </a:solidFill>
              <a:latin typeface="Aptos"/>
            </a:endParaRPr>
          </a:p>
        </p:txBody>
      </p:sp>
      <p:sp>
        <p:nvSpPr>
          <p:cNvPr id="23" name="Rounded Rectangle 22"/>
          <p:cNvSpPr/>
          <p:nvPr/>
        </p:nvSpPr>
        <p:spPr>
          <a:xfrm>
            <a:off x="540099" y="4066634"/>
            <a:ext cx="3493008" cy="1572768"/>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540099" y="4066634"/>
            <a:ext cx="64008" cy="1572768"/>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68699" y="4249514"/>
            <a:ext cx="3081527" cy="347472"/>
          </a:xfrm>
          <a:prstGeom prst="rect">
            <a:avLst/>
          </a:prstGeom>
          <a:noFill/>
        </p:spPr>
        <p:txBody>
          <a:bodyPr wrap="square" lIns="0" rIns="0">
            <a:spAutoFit/>
          </a:bodyPr>
          <a:lstStyle/>
          <a:p>
            <a:pPr algn="l"/>
            <a:r>
              <a:rPr sz="1500" b="1">
                <a:solidFill>
                  <a:srgbClr val="202A34"/>
                </a:solidFill>
                <a:latin typeface="Aptos"/>
              </a:rPr>
              <a:t>Akademik Takvim</a:t>
            </a:r>
          </a:p>
        </p:txBody>
      </p:sp>
      <p:sp>
        <p:nvSpPr>
          <p:cNvPr id="26" name="TextBox 25"/>
          <p:cNvSpPr txBox="1"/>
          <p:nvPr/>
        </p:nvSpPr>
        <p:spPr>
          <a:xfrm>
            <a:off x="768699" y="4725002"/>
            <a:ext cx="3054096" cy="786384"/>
          </a:xfrm>
          <a:prstGeom prst="rect">
            <a:avLst/>
          </a:prstGeom>
          <a:noFill/>
        </p:spPr>
        <p:txBody>
          <a:bodyPr wrap="square" lIns="0" rIns="0">
            <a:spAutoFit/>
          </a:bodyPr>
          <a:lstStyle/>
          <a:p>
            <a:pPr algn="l"/>
            <a:r>
              <a:rPr sz="1070" b="0">
                <a:solidFill>
                  <a:srgbClr val="687480"/>
                </a:solidFill>
                <a:latin typeface="Aptos"/>
              </a:rPr>
              <a:t>Kayıt, sınav ve eğitim-öğretim tarihleri</a:t>
            </a:r>
          </a:p>
        </p:txBody>
      </p:sp>
      <p:sp>
        <p:nvSpPr>
          <p:cNvPr id="28" name="Rounded Rectangle 27"/>
          <p:cNvSpPr/>
          <p:nvPr/>
        </p:nvSpPr>
        <p:spPr>
          <a:xfrm>
            <a:off x="4362290" y="4066634"/>
            <a:ext cx="3493008" cy="1572768"/>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4362290" y="4066634"/>
            <a:ext cx="64008" cy="1572768"/>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590890" y="4249514"/>
            <a:ext cx="3081527" cy="347472"/>
          </a:xfrm>
          <a:prstGeom prst="rect">
            <a:avLst/>
          </a:prstGeom>
          <a:noFill/>
        </p:spPr>
        <p:txBody>
          <a:bodyPr wrap="square" lIns="0" rIns="0">
            <a:spAutoFit/>
          </a:bodyPr>
          <a:lstStyle/>
          <a:p>
            <a:pPr algn="l"/>
            <a:r>
              <a:rPr sz="1500" b="1">
                <a:solidFill>
                  <a:srgbClr val="202A34"/>
                </a:solidFill>
                <a:latin typeface="Aptos"/>
              </a:rPr>
              <a:t>Akademik danışman</a:t>
            </a:r>
          </a:p>
        </p:txBody>
      </p:sp>
      <p:sp>
        <p:nvSpPr>
          <p:cNvPr id="31" name="TextBox 30"/>
          <p:cNvSpPr txBox="1"/>
          <p:nvPr/>
        </p:nvSpPr>
        <p:spPr>
          <a:xfrm>
            <a:off x="4590890" y="4725002"/>
            <a:ext cx="2434598" cy="421654"/>
          </a:xfrm>
          <a:prstGeom prst="rect">
            <a:avLst/>
          </a:prstGeom>
          <a:noFill/>
        </p:spPr>
        <p:txBody>
          <a:bodyPr wrap="square" lIns="0" rIns="0">
            <a:spAutoFit/>
          </a:bodyPr>
          <a:lstStyle/>
          <a:p>
            <a:pPr algn="l"/>
            <a:r>
              <a:rPr sz="1070" b="0" dirty="0" err="1">
                <a:solidFill>
                  <a:srgbClr val="687480"/>
                </a:solidFill>
                <a:latin typeface="Aptos"/>
              </a:rPr>
              <a:t>Ders</a:t>
            </a:r>
            <a:r>
              <a:rPr sz="1070" b="0" dirty="0">
                <a:solidFill>
                  <a:srgbClr val="687480"/>
                </a:solidFill>
                <a:latin typeface="Aptos"/>
              </a:rPr>
              <a:t> </a:t>
            </a:r>
            <a:r>
              <a:rPr sz="1070" b="0" dirty="0" err="1">
                <a:solidFill>
                  <a:srgbClr val="687480"/>
                </a:solidFill>
                <a:latin typeface="Aptos"/>
              </a:rPr>
              <a:t>ve</a:t>
            </a:r>
            <a:r>
              <a:rPr sz="1070" b="0" dirty="0">
                <a:solidFill>
                  <a:srgbClr val="687480"/>
                </a:solidFill>
                <a:latin typeface="Aptos"/>
              </a:rPr>
              <a:t> </a:t>
            </a:r>
            <a:r>
              <a:rPr sz="1070" b="0" dirty="0" err="1">
                <a:solidFill>
                  <a:srgbClr val="687480"/>
                </a:solidFill>
                <a:latin typeface="Aptos"/>
              </a:rPr>
              <a:t>akademik</a:t>
            </a:r>
            <a:r>
              <a:rPr sz="1070" b="0" dirty="0">
                <a:solidFill>
                  <a:srgbClr val="687480"/>
                </a:solidFill>
                <a:latin typeface="Aptos"/>
              </a:rPr>
              <a:t> </a:t>
            </a:r>
            <a:r>
              <a:rPr sz="1070" b="0" dirty="0" err="1" smtClean="0">
                <a:solidFill>
                  <a:srgbClr val="687480"/>
                </a:solidFill>
                <a:latin typeface="Aptos"/>
              </a:rPr>
              <a:t>planlamada</a:t>
            </a:r>
            <a:r>
              <a:rPr lang="tr-TR" sz="1070" dirty="0">
                <a:solidFill>
                  <a:srgbClr val="687480"/>
                </a:solidFill>
                <a:latin typeface="Aptos"/>
              </a:rPr>
              <a:t> </a:t>
            </a:r>
            <a:r>
              <a:rPr sz="1070" b="0" dirty="0" err="1" smtClean="0">
                <a:solidFill>
                  <a:srgbClr val="687480"/>
                </a:solidFill>
                <a:latin typeface="Aptos"/>
              </a:rPr>
              <a:t>danışacağın</a:t>
            </a:r>
            <a:r>
              <a:rPr lang="tr-TR" sz="1070" b="0" dirty="0" err="1" smtClean="0">
                <a:solidFill>
                  <a:srgbClr val="687480"/>
                </a:solidFill>
                <a:latin typeface="Aptos"/>
              </a:rPr>
              <a:t>ız</a:t>
            </a:r>
            <a:r>
              <a:rPr sz="1070" b="0" dirty="0" smtClean="0">
                <a:solidFill>
                  <a:srgbClr val="687480"/>
                </a:solidFill>
                <a:latin typeface="Aptos"/>
              </a:rPr>
              <a:t> </a:t>
            </a:r>
            <a:r>
              <a:rPr sz="1070" b="0" dirty="0" err="1">
                <a:solidFill>
                  <a:srgbClr val="687480"/>
                </a:solidFill>
                <a:latin typeface="Aptos"/>
              </a:rPr>
              <a:t>kişi</a:t>
            </a:r>
            <a:endParaRPr sz="1070" b="0" dirty="0">
              <a:solidFill>
                <a:srgbClr val="687480"/>
              </a:solidFill>
              <a:latin typeface="Aptos"/>
            </a:endParaRPr>
          </a:p>
        </p:txBody>
      </p:sp>
      <p:sp>
        <p:nvSpPr>
          <p:cNvPr id="33" name="Rounded Rectangle 32"/>
          <p:cNvSpPr/>
          <p:nvPr/>
        </p:nvSpPr>
        <p:spPr>
          <a:xfrm>
            <a:off x="8184482" y="4066634"/>
            <a:ext cx="3493008" cy="1572768"/>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8184482" y="4066634"/>
            <a:ext cx="64008" cy="1572768"/>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413083" y="4249514"/>
            <a:ext cx="3081527" cy="347472"/>
          </a:xfrm>
          <a:prstGeom prst="rect">
            <a:avLst/>
          </a:prstGeom>
          <a:noFill/>
        </p:spPr>
        <p:txBody>
          <a:bodyPr wrap="square" lIns="0" rIns="0">
            <a:spAutoFit/>
          </a:bodyPr>
          <a:lstStyle/>
          <a:p>
            <a:pPr algn="l"/>
            <a:r>
              <a:rPr sz="1500" b="1">
                <a:solidFill>
                  <a:srgbClr val="202A34"/>
                </a:solidFill>
                <a:latin typeface="Aptos"/>
              </a:rPr>
              <a:t>Öğrenci İşleri</a:t>
            </a:r>
          </a:p>
        </p:txBody>
      </p:sp>
      <p:sp>
        <p:nvSpPr>
          <p:cNvPr id="36" name="TextBox 35"/>
          <p:cNvSpPr txBox="1"/>
          <p:nvPr/>
        </p:nvSpPr>
        <p:spPr>
          <a:xfrm>
            <a:off x="8413083" y="4725002"/>
            <a:ext cx="3054096" cy="786384"/>
          </a:xfrm>
          <a:prstGeom prst="rect">
            <a:avLst/>
          </a:prstGeom>
          <a:noFill/>
        </p:spPr>
        <p:txBody>
          <a:bodyPr wrap="square" lIns="0" rIns="0">
            <a:spAutoFit/>
          </a:bodyPr>
          <a:lstStyle/>
          <a:p>
            <a:pPr algn="l"/>
            <a:r>
              <a:rPr sz="1070" b="0">
                <a:solidFill>
                  <a:srgbClr val="687480"/>
                </a:solidFill>
                <a:latin typeface="Aptos"/>
              </a:rPr>
              <a:t>Kayıt, belge ve idari öğrencilik işlemleri</a:t>
            </a:r>
          </a:p>
        </p:txBody>
      </p:sp>
      <p:pic>
        <p:nvPicPr>
          <p:cNvPr id="4098" name="Picture 2" descr="https://karekodyap.com/qr/s7vn3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2292" y="2763898"/>
            <a:ext cx="520640" cy="52064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karekodyap.com/qr/h4z1d6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7635" y="2786473"/>
            <a:ext cx="622713" cy="62271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karekodyap.com/qr/1xhroc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99595" y="2763898"/>
            <a:ext cx="596202" cy="59620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karekodyap.com/qr/duc2qrv.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1643" y="4839596"/>
            <a:ext cx="525040" cy="52504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karekodyap.com/qr/man71du.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5488" y="4808445"/>
            <a:ext cx="619498" cy="619498"/>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karekodyap.com/qr/cqvduwj.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48117" y="4725002"/>
            <a:ext cx="724218" cy="7242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15</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PDR TOPLULUĞU</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Şimdi sözü PDR Topluluğuna bırakalım</a:t>
            </a:r>
          </a:p>
        </p:txBody>
      </p:sp>
      <p:sp>
        <p:nvSpPr>
          <p:cNvPr id="8" name="TextBox 7"/>
          <p:cNvSpPr txBox="1"/>
          <p:nvPr/>
        </p:nvSpPr>
        <p:spPr>
          <a:xfrm>
            <a:off x="749808" y="1737360"/>
            <a:ext cx="1688592" cy="430887"/>
          </a:xfrm>
          <a:prstGeom prst="rect">
            <a:avLst/>
          </a:prstGeom>
          <a:noFill/>
        </p:spPr>
        <p:txBody>
          <a:bodyPr wrap="square" lIns="0" rIns="0">
            <a:spAutoFit/>
          </a:bodyPr>
          <a:lstStyle/>
          <a:p>
            <a:pPr algn="l"/>
            <a:r>
              <a:rPr lang="tr-TR" sz="1800" b="1" dirty="0" smtClean="0">
                <a:solidFill>
                  <a:srgbClr val="183153"/>
                </a:solidFill>
                <a:latin typeface="Aptos"/>
              </a:rPr>
              <a:t>Biz kimiz?</a:t>
            </a:r>
            <a:endParaRPr sz="2200" b="1" dirty="0">
              <a:solidFill>
                <a:srgbClr val="143460"/>
              </a:solidFill>
              <a:latin typeface="Aptos"/>
            </a:endParaRPr>
          </a:p>
        </p:txBody>
      </p:sp>
      <p:sp>
        <p:nvSpPr>
          <p:cNvPr id="9" name="TextBox 8"/>
          <p:cNvSpPr txBox="1"/>
          <p:nvPr/>
        </p:nvSpPr>
        <p:spPr>
          <a:xfrm>
            <a:off x="749808" y="2423160"/>
            <a:ext cx="10058400" cy="1143000"/>
          </a:xfrm>
          <a:prstGeom prst="rect">
            <a:avLst/>
          </a:prstGeom>
          <a:noFill/>
        </p:spPr>
        <p:txBody>
          <a:bodyPr wrap="square" lIns="0" rIns="0">
            <a:spAutoFit/>
          </a:bodyPr>
          <a:lstStyle/>
          <a:p>
            <a:r>
              <a:rPr lang="tr-TR" sz="1500" dirty="0">
                <a:solidFill>
                  <a:srgbClr val="202A37"/>
                </a:solidFill>
                <a:latin typeface="Aptos"/>
              </a:rPr>
              <a:t>Psikolojik Danışmanlık ve Rehberlik Topluluğu Uludağ Üniversitesi Rehberlik ve Psikolojik Danışmalık Anabilim Dalı öğretim elemanları ve öğrencileri tarafından 2008 yılında kurulmuştur.</a:t>
            </a:r>
          </a:p>
        </p:txBody>
      </p:sp>
      <p:sp>
        <p:nvSpPr>
          <p:cNvPr id="24" name="TextBox 7"/>
          <p:cNvSpPr txBox="1"/>
          <p:nvPr/>
        </p:nvSpPr>
        <p:spPr>
          <a:xfrm>
            <a:off x="749808" y="3547041"/>
            <a:ext cx="1688592" cy="430887"/>
          </a:xfrm>
          <a:prstGeom prst="rect">
            <a:avLst/>
          </a:prstGeom>
          <a:noFill/>
        </p:spPr>
        <p:txBody>
          <a:bodyPr wrap="square" lIns="0" rIns="0">
            <a:spAutoFit/>
          </a:bodyPr>
          <a:lstStyle/>
          <a:p>
            <a:pPr algn="l"/>
            <a:r>
              <a:rPr lang="tr-TR" sz="1800" b="1" dirty="0" smtClean="0">
                <a:solidFill>
                  <a:srgbClr val="183153"/>
                </a:solidFill>
                <a:latin typeface="Aptos"/>
              </a:rPr>
              <a:t>Amacımız</a:t>
            </a:r>
            <a:endParaRPr sz="2200" b="1" dirty="0">
              <a:solidFill>
                <a:srgbClr val="143460"/>
              </a:solidFill>
              <a:latin typeface="Aptos"/>
            </a:endParaRPr>
          </a:p>
        </p:txBody>
      </p:sp>
      <p:sp>
        <p:nvSpPr>
          <p:cNvPr id="25" name="TextBox 8"/>
          <p:cNvSpPr txBox="1"/>
          <p:nvPr/>
        </p:nvSpPr>
        <p:spPr>
          <a:xfrm>
            <a:off x="749808" y="4167793"/>
            <a:ext cx="10058400" cy="1143000"/>
          </a:xfrm>
          <a:prstGeom prst="rect">
            <a:avLst/>
          </a:prstGeom>
          <a:noFill/>
        </p:spPr>
        <p:txBody>
          <a:bodyPr wrap="square" lIns="0" rIns="0">
            <a:spAutoFit/>
          </a:bodyPr>
          <a:lstStyle/>
          <a:p>
            <a:r>
              <a:rPr lang="tr-TR" sz="1500" dirty="0">
                <a:solidFill>
                  <a:srgbClr val="202A37"/>
                </a:solidFill>
                <a:latin typeface="Aptos"/>
              </a:rPr>
              <a:t>Bölümümüzü kazanan öğrencilere mesleki becerileri öğrenme- pekiştirme desteği sağlamak; araştıran, yeni fikirler üreten ve bu fikirlerin devamlılığını sağlayan bireyler olmasına katkı sunmak; üniversiteye girdikleri andan mezun oluncaya kadar ki dönemi en iyi şekilde geçirmelerinde yardımcı olmak.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16</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PDR TOPLULUĞU</a:t>
            </a:r>
          </a:p>
        </p:txBody>
      </p:sp>
      <p:sp>
        <p:nvSpPr>
          <p:cNvPr id="7" name="TextBox 6"/>
          <p:cNvSpPr txBox="1"/>
          <p:nvPr/>
        </p:nvSpPr>
        <p:spPr>
          <a:xfrm>
            <a:off x="658368" y="960120"/>
            <a:ext cx="10698480" cy="658368"/>
          </a:xfrm>
          <a:prstGeom prst="rect">
            <a:avLst/>
          </a:prstGeom>
          <a:noFill/>
        </p:spPr>
        <p:txBody>
          <a:bodyPr wrap="square" lIns="0" rIns="0">
            <a:spAutoFit/>
          </a:bodyPr>
          <a:lstStyle/>
          <a:p>
            <a:pPr algn="l"/>
            <a:r>
              <a:rPr sz="2800" b="1">
                <a:solidFill>
                  <a:srgbClr val="202A34"/>
                </a:solidFill>
                <a:latin typeface="Aptos"/>
              </a:rPr>
              <a:t>Şimdi sözü PDR Topluluğuna bırakalım</a:t>
            </a:r>
          </a:p>
        </p:txBody>
      </p:sp>
      <p:sp>
        <p:nvSpPr>
          <p:cNvPr id="8" name="TextBox 7"/>
          <p:cNvSpPr txBox="1"/>
          <p:nvPr/>
        </p:nvSpPr>
        <p:spPr>
          <a:xfrm>
            <a:off x="749808" y="1737360"/>
            <a:ext cx="1688592" cy="430887"/>
          </a:xfrm>
          <a:prstGeom prst="rect">
            <a:avLst/>
          </a:prstGeom>
          <a:noFill/>
        </p:spPr>
        <p:txBody>
          <a:bodyPr wrap="square" lIns="0" rIns="0">
            <a:spAutoFit/>
          </a:bodyPr>
          <a:lstStyle/>
          <a:p>
            <a:pPr algn="l"/>
            <a:r>
              <a:rPr lang="tr-TR" sz="1800" b="1" dirty="0" smtClean="0">
                <a:solidFill>
                  <a:srgbClr val="183153"/>
                </a:solidFill>
                <a:latin typeface="Aptos"/>
              </a:rPr>
              <a:t>Vizyonumuz</a:t>
            </a:r>
            <a:endParaRPr sz="2200" b="1" dirty="0">
              <a:solidFill>
                <a:srgbClr val="143460"/>
              </a:solidFill>
              <a:latin typeface="Aptos"/>
            </a:endParaRPr>
          </a:p>
        </p:txBody>
      </p:sp>
      <p:sp>
        <p:nvSpPr>
          <p:cNvPr id="9" name="TextBox 8"/>
          <p:cNvSpPr txBox="1"/>
          <p:nvPr/>
        </p:nvSpPr>
        <p:spPr>
          <a:xfrm>
            <a:off x="749808" y="2423160"/>
            <a:ext cx="10058400" cy="1143000"/>
          </a:xfrm>
          <a:prstGeom prst="rect">
            <a:avLst/>
          </a:prstGeom>
          <a:noFill/>
        </p:spPr>
        <p:txBody>
          <a:bodyPr wrap="square" lIns="0" rIns="0">
            <a:spAutoFit/>
          </a:bodyPr>
          <a:lstStyle/>
          <a:p>
            <a:r>
              <a:rPr lang="tr-TR" sz="1500" dirty="0">
                <a:solidFill>
                  <a:srgbClr val="202A37"/>
                </a:solidFill>
                <a:latin typeface="Aptos"/>
              </a:rPr>
              <a:t>Üye öğrencilerimizin her türlü platformda güçlü mesleki bir gelecek oluşturmalarına yardımcı olmak, üniversitemizin eğitim, bilim ve araştırma alanında ulusal ve uluslararası düzeyde gelişimine ve saygınlığına katkıda bulunmak bizlerin en temel nihai amacı. </a:t>
            </a:r>
          </a:p>
        </p:txBody>
      </p:sp>
      <p:sp>
        <p:nvSpPr>
          <p:cNvPr id="24" name="TextBox 7"/>
          <p:cNvSpPr txBox="1"/>
          <p:nvPr/>
        </p:nvSpPr>
        <p:spPr>
          <a:xfrm>
            <a:off x="749807" y="3547041"/>
            <a:ext cx="2061125" cy="430887"/>
          </a:xfrm>
          <a:prstGeom prst="rect">
            <a:avLst/>
          </a:prstGeom>
          <a:noFill/>
        </p:spPr>
        <p:txBody>
          <a:bodyPr wrap="square" lIns="0" rIns="0">
            <a:spAutoFit/>
          </a:bodyPr>
          <a:lstStyle/>
          <a:p>
            <a:pPr algn="l"/>
            <a:r>
              <a:rPr lang="tr-TR" sz="1800" b="1" dirty="0" smtClean="0">
                <a:solidFill>
                  <a:srgbClr val="183153"/>
                </a:solidFill>
                <a:latin typeface="Aptos"/>
              </a:rPr>
              <a:t>Misyonumuz</a:t>
            </a:r>
            <a:endParaRPr sz="2200" b="1" dirty="0">
              <a:solidFill>
                <a:srgbClr val="143460"/>
              </a:solidFill>
              <a:latin typeface="Aptos"/>
            </a:endParaRPr>
          </a:p>
        </p:txBody>
      </p:sp>
      <p:sp>
        <p:nvSpPr>
          <p:cNvPr id="25" name="TextBox 8"/>
          <p:cNvSpPr txBox="1"/>
          <p:nvPr/>
        </p:nvSpPr>
        <p:spPr>
          <a:xfrm>
            <a:off x="749807" y="4183593"/>
            <a:ext cx="10058400" cy="1143000"/>
          </a:xfrm>
          <a:prstGeom prst="rect">
            <a:avLst/>
          </a:prstGeom>
          <a:noFill/>
        </p:spPr>
        <p:txBody>
          <a:bodyPr wrap="square" lIns="0" rIns="0">
            <a:spAutoFit/>
          </a:bodyPr>
          <a:lstStyle/>
          <a:p>
            <a:r>
              <a:rPr lang="tr-TR" sz="1500" dirty="0">
                <a:solidFill>
                  <a:srgbClr val="202A37"/>
                </a:solidFill>
                <a:latin typeface="Aptos"/>
              </a:rPr>
              <a:t>Öğrencilerimiz, bölümümüzün akademisyenleri ve üniversitemizle beraber üye öğrencilerimizi PDR alanıyla bütünleştirip, çalışma hayatına en iyi şekilde hazırlayan iklimi sağlayan bir merkez olmaktır.</a:t>
            </a:r>
          </a:p>
        </p:txBody>
      </p:sp>
    </p:spTree>
    <p:extLst>
      <p:ext uri="{BB962C8B-B14F-4D97-AF65-F5344CB8AC3E}">
        <p14:creationId xmlns:p14="http://schemas.microsoft.com/office/powerpoint/2010/main" val="427601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01168"/>
            <a:ext cx="914400" cy="256032"/>
          </a:xfrm>
          <a:prstGeom prst="rect">
            <a:avLst/>
          </a:prstGeom>
          <a:noFill/>
        </p:spPr>
        <p:txBody>
          <a:bodyPr wrap="square" lIns="54864" tIns="18288" rIns="54864" bIns="18288" anchor="ctr">
            <a:spAutoFit/>
          </a:bodyPr>
          <a:lstStyle/>
          <a:p>
            <a:pPr algn="l"/>
            <a:r>
              <a:rPr sz="1200" b="1">
                <a:solidFill>
                  <a:srgbClr val="183153"/>
                </a:solidFill>
                <a:latin typeface="Aptos"/>
              </a:rPr>
              <a:t>BUÜ</a:t>
            </a:r>
          </a:p>
        </p:txBody>
      </p:sp>
      <p:sp>
        <p:nvSpPr>
          <p:cNvPr id="4" name="Oval 3"/>
          <p:cNvSpPr/>
          <p:nvPr/>
        </p:nvSpPr>
        <p:spPr>
          <a:xfrm>
            <a:off x="1307592" y="265176"/>
            <a:ext cx="100584" cy="100584"/>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621792"/>
            <a:ext cx="10058400" cy="237744"/>
          </a:xfrm>
          <a:prstGeom prst="rect">
            <a:avLst/>
          </a:prstGeom>
          <a:noFill/>
        </p:spPr>
        <p:txBody>
          <a:bodyPr wrap="square" lIns="54864" tIns="18288" rIns="54864" bIns="18288" anchor="ctr">
            <a:spAutoFit/>
          </a:bodyPr>
          <a:lstStyle/>
          <a:p>
            <a:pPr algn="l"/>
            <a:r>
              <a:rPr sz="1100" b="1">
                <a:solidFill>
                  <a:srgbClr val="36699A"/>
                </a:solidFill>
                <a:latin typeface="Aptos"/>
              </a:rPr>
              <a:t>PDR TOPLULUĞU</a:t>
            </a:r>
          </a:p>
        </p:txBody>
      </p:sp>
      <p:sp>
        <p:nvSpPr>
          <p:cNvPr id="6" name="TextBox 5"/>
          <p:cNvSpPr txBox="1"/>
          <p:nvPr/>
        </p:nvSpPr>
        <p:spPr>
          <a:xfrm>
            <a:off x="658368" y="914400"/>
            <a:ext cx="10698480" cy="502920"/>
          </a:xfrm>
          <a:prstGeom prst="rect">
            <a:avLst/>
          </a:prstGeom>
          <a:noFill/>
        </p:spPr>
        <p:txBody>
          <a:bodyPr wrap="square" lIns="54864" tIns="18288" rIns="54864" bIns="18288" anchor="ctr">
            <a:spAutoFit/>
          </a:bodyPr>
          <a:lstStyle/>
          <a:p>
            <a:pPr algn="l"/>
            <a:r>
              <a:rPr sz="2500" b="1">
                <a:solidFill>
                  <a:srgbClr val="183153"/>
                </a:solidFill>
                <a:latin typeface="Aptos"/>
              </a:rPr>
              <a:t>Başkanlarımız ve Başkan Yardımcılarımız</a:t>
            </a:r>
          </a:p>
        </p:txBody>
      </p:sp>
      <p:sp>
        <p:nvSpPr>
          <p:cNvPr id="7" name="TextBox 6"/>
          <p:cNvSpPr txBox="1"/>
          <p:nvPr/>
        </p:nvSpPr>
        <p:spPr>
          <a:xfrm>
            <a:off x="11109960" y="6400800"/>
            <a:ext cx="502920" cy="201168"/>
          </a:xfrm>
          <a:prstGeom prst="rect">
            <a:avLst/>
          </a:prstGeom>
          <a:noFill/>
        </p:spPr>
        <p:txBody>
          <a:bodyPr wrap="square" lIns="54864" tIns="18288" rIns="54864" bIns="18288" anchor="ctr">
            <a:spAutoFit/>
          </a:bodyPr>
          <a:lstStyle/>
          <a:p>
            <a:pPr algn="r"/>
            <a:r>
              <a:rPr sz="1000" b="0">
                <a:solidFill>
                  <a:srgbClr val="5D6C7C"/>
                </a:solidFill>
                <a:latin typeface="Aptos"/>
              </a:rPr>
              <a:t>17</a:t>
            </a:r>
          </a:p>
        </p:txBody>
      </p:sp>
      <p:cxnSp>
        <p:nvCxnSpPr>
          <p:cNvPr id="8" name="Connector 7"/>
          <p:cNvCxnSpPr/>
          <p:nvPr/>
        </p:nvCxnSpPr>
        <p:spPr>
          <a:xfrm>
            <a:off x="1325881" y="3813048"/>
            <a:ext cx="9464040" cy="0"/>
          </a:xfrm>
          <a:prstGeom prst="line">
            <a:avLst/>
          </a:prstGeom>
          <a:ln w="25400">
            <a:solidFill>
              <a:srgbClr val="B5C2CF"/>
            </a:solidFill>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810512" y="3703320"/>
            <a:ext cx="219456" cy="219456"/>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7240" y="2596896"/>
            <a:ext cx="2286000" cy="347472"/>
          </a:xfrm>
          <a:prstGeom prst="rect">
            <a:avLst/>
          </a:prstGeom>
          <a:noFill/>
        </p:spPr>
        <p:txBody>
          <a:bodyPr wrap="square" lIns="54864" tIns="18288" rIns="54864" bIns="18288" anchor="ctr">
            <a:spAutoFit/>
          </a:bodyPr>
          <a:lstStyle/>
          <a:p>
            <a:pPr algn="ctr"/>
            <a:r>
              <a:rPr sz="1600" b="1">
                <a:solidFill>
                  <a:srgbClr val="36699A"/>
                </a:solidFill>
                <a:latin typeface="Aptos"/>
              </a:rPr>
              <a:t>2024–2025</a:t>
            </a:r>
          </a:p>
        </p:txBody>
      </p:sp>
      <p:sp>
        <p:nvSpPr>
          <p:cNvPr id="11" name="Rounded Rectangle 10"/>
          <p:cNvSpPr/>
          <p:nvPr/>
        </p:nvSpPr>
        <p:spPr>
          <a:xfrm>
            <a:off x="502920" y="2990088"/>
            <a:ext cx="2834640" cy="658368"/>
          </a:xfrm>
          <a:prstGeom prst="roundRect">
            <a:avLst/>
          </a:prstGeom>
          <a:solidFill>
            <a:srgbClr val="FFFFFF"/>
          </a:solidFill>
          <a:ln w="12700">
            <a:solidFill>
              <a:srgbClr val="D5DF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21793" y="3090672"/>
            <a:ext cx="2596896" cy="201168"/>
          </a:xfrm>
          <a:prstGeom prst="rect">
            <a:avLst/>
          </a:prstGeom>
          <a:noFill/>
        </p:spPr>
        <p:txBody>
          <a:bodyPr wrap="square" lIns="54864" tIns="18288" rIns="54864" bIns="18288" anchor="ctr">
            <a:spAutoFit/>
          </a:bodyPr>
          <a:lstStyle/>
          <a:p>
            <a:pPr algn="ctr"/>
            <a:r>
              <a:rPr sz="1300" b="1">
                <a:solidFill>
                  <a:srgbClr val="183153"/>
                </a:solidFill>
                <a:latin typeface="Aptos"/>
              </a:rPr>
              <a:t>Zübeyde AYBAR</a:t>
            </a:r>
          </a:p>
        </p:txBody>
      </p:sp>
      <p:sp>
        <p:nvSpPr>
          <p:cNvPr id="13" name="TextBox 12"/>
          <p:cNvSpPr txBox="1"/>
          <p:nvPr/>
        </p:nvSpPr>
        <p:spPr>
          <a:xfrm>
            <a:off x="621793" y="3319272"/>
            <a:ext cx="2596896" cy="164592"/>
          </a:xfrm>
          <a:prstGeom prst="rect">
            <a:avLst/>
          </a:prstGeom>
          <a:noFill/>
        </p:spPr>
        <p:txBody>
          <a:bodyPr wrap="square" lIns="54864" tIns="18288" rIns="54864" bIns="18288" anchor="ctr">
            <a:spAutoFit/>
          </a:bodyPr>
          <a:lstStyle/>
          <a:p>
            <a:pPr algn="ctr"/>
            <a:r>
              <a:rPr sz="900" b="0">
                <a:solidFill>
                  <a:srgbClr val="5D6C7C"/>
                </a:solidFill>
                <a:latin typeface="Aptos"/>
              </a:rPr>
              <a:t>Dönemi Başkanı</a:t>
            </a:r>
          </a:p>
        </p:txBody>
      </p:sp>
      <p:sp>
        <p:nvSpPr>
          <p:cNvPr id="14" name="Rounded Rectangle 13"/>
          <p:cNvSpPr/>
          <p:nvPr/>
        </p:nvSpPr>
        <p:spPr>
          <a:xfrm>
            <a:off x="502920" y="4178808"/>
            <a:ext cx="2834640" cy="658368"/>
          </a:xfrm>
          <a:prstGeom prst="roundRect">
            <a:avLst/>
          </a:prstGeom>
          <a:solidFill>
            <a:srgbClr val="EEF4F9"/>
          </a:solidFill>
          <a:ln w="12700">
            <a:solidFill>
              <a:srgbClr val="D5DF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21793" y="4279392"/>
            <a:ext cx="2596896" cy="201168"/>
          </a:xfrm>
          <a:prstGeom prst="rect">
            <a:avLst/>
          </a:prstGeom>
          <a:noFill/>
        </p:spPr>
        <p:txBody>
          <a:bodyPr wrap="square" lIns="54864" tIns="18288" rIns="54864" bIns="18288" anchor="ctr">
            <a:spAutoFit/>
          </a:bodyPr>
          <a:lstStyle/>
          <a:p>
            <a:pPr algn="ctr"/>
            <a:r>
              <a:rPr sz="1300" b="1">
                <a:solidFill>
                  <a:srgbClr val="183153"/>
                </a:solidFill>
                <a:latin typeface="Aptos"/>
              </a:rPr>
              <a:t>Betül YAVUZ</a:t>
            </a:r>
          </a:p>
        </p:txBody>
      </p:sp>
      <p:sp>
        <p:nvSpPr>
          <p:cNvPr id="16" name="TextBox 15"/>
          <p:cNvSpPr txBox="1"/>
          <p:nvPr/>
        </p:nvSpPr>
        <p:spPr>
          <a:xfrm>
            <a:off x="621793" y="4507992"/>
            <a:ext cx="2596896" cy="164592"/>
          </a:xfrm>
          <a:prstGeom prst="rect">
            <a:avLst/>
          </a:prstGeom>
          <a:noFill/>
        </p:spPr>
        <p:txBody>
          <a:bodyPr wrap="square" lIns="54864" tIns="18288" rIns="54864" bIns="18288" anchor="ctr">
            <a:spAutoFit/>
          </a:bodyPr>
          <a:lstStyle/>
          <a:p>
            <a:pPr algn="ctr"/>
            <a:r>
              <a:rPr sz="900" b="0">
                <a:solidFill>
                  <a:srgbClr val="5D6C7C"/>
                </a:solidFill>
                <a:latin typeface="Aptos"/>
              </a:rPr>
              <a:t>Dönemi Başkan Yardımcısı</a:t>
            </a:r>
          </a:p>
        </p:txBody>
      </p:sp>
      <p:sp>
        <p:nvSpPr>
          <p:cNvPr id="17" name="Oval 16"/>
          <p:cNvSpPr/>
          <p:nvPr/>
        </p:nvSpPr>
        <p:spPr>
          <a:xfrm>
            <a:off x="5925313" y="3703320"/>
            <a:ext cx="219456" cy="219456"/>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892041" y="2596896"/>
            <a:ext cx="2286000" cy="347472"/>
          </a:xfrm>
          <a:prstGeom prst="rect">
            <a:avLst/>
          </a:prstGeom>
          <a:noFill/>
        </p:spPr>
        <p:txBody>
          <a:bodyPr wrap="square" lIns="54864" tIns="18288" rIns="54864" bIns="18288" anchor="ctr">
            <a:spAutoFit/>
          </a:bodyPr>
          <a:lstStyle/>
          <a:p>
            <a:pPr algn="ctr"/>
            <a:r>
              <a:rPr sz="1600" b="1">
                <a:solidFill>
                  <a:srgbClr val="36699A"/>
                </a:solidFill>
                <a:latin typeface="Aptos"/>
              </a:rPr>
              <a:t>2026–2026</a:t>
            </a:r>
          </a:p>
        </p:txBody>
      </p:sp>
      <p:sp>
        <p:nvSpPr>
          <p:cNvPr id="19" name="Rounded Rectangle 18"/>
          <p:cNvSpPr/>
          <p:nvPr/>
        </p:nvSpPr>
        <p:spPr>
          <a:xfrm>
            <a:off x="4617721" y="2990088"/>
            <a:ext cx="2834640" cy="658368"/>
          </a:xfrm>
          <a:prstGeom prst="roundRect">
            <a:avLst/>
          </a:prstGeom>
          <a:solidFill>
            <a:srgbClr val="FFFFFF"/>
          </a:solidFill>
          <a:ln w="12700">
            <a:solidFill>
              <a:srgbClr val="D5DF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736593" y="3090672"/>
            <a:ext cx="2596896" cy="201168"/>
          </a:xfrm>
          <a:prstGeom prst="rect">
            <a:avLst/>
          </a:prstGeom>
          <a:noFill/>
        </p:spPr>
        <p:txBody>
          <a:bodyPr wrap="square" lIns="54864" tIns="18288" rIns="54864" bIns="18288" anchor="ctr">
            <a:spAutoFit/>
          </a:bodyPr>
          <a:lstStyle/>
          <a:p>
            <a:pPr algn="ctr"/>
            <a:r>
              <a:rPr sz="1300" b="1">
                <a:solidFill>
                  <a:srgbClr val="183153"/>
                </a:solidFill>
                <a:latin typeface="Aptos"/>
              </a:rPr>
              <a:t>Nazar BÜYÜKKAYA</a:t>
            </a:r>
          </a:p>
        </p:txBody>
      </p:sp>
      <p:sp>
        <p:nvSpPr>
          <p:cNvPr id="21" name="TextBox 20"/>
          <p:cNvSpPr txBox="1"/>
          <p:nvPr/>
        </p:nvSpPr>
        <p:spPr>
          <a:xfrm>
            <a:off x="4736593" y="3319272"/>
            <a:ext cx="2596896" cy="164592"/>
          </a:xfrm>
          <a:prstGeom prst="rect">
            <a:avLst/>
          </a:prstGeom>
          <a:noFill/>
        </p:spPr>
        <p:txBody>
          <a:bodyPr wrap="square" lIns="54864" tIns="18288" rIns="54864" bIns="18288" anchor="ctr">
            <a:spAutoFit/>
          </a:bodyPr>
          <a:lstStyle/>
          <a:p>
            <a:pPr algn="ctr"/>
            <a:r>
              <a:rPr sz="900" b="0">
                <a:solidFill>
                  <a:srgbClr val="5D6C7C"/>
                </a:solidFill>
                <a:latin typeface="Aptos"/>
              </a:rPr>
              <a:t>Dönemi Başkanı</a:t>
            </a:r>
          </a:p>
        </p:txBody>
      </p:sp>
      <p:sp>
        <p:nvSpPr>
          <p:cNvPr id="22" name="Rounded Rectangle 21"/>
          <p:cNvSpPr/>
          <p:nvPr/>
        </p:nvSpPr>
        <p:spPr>
          <a:xfrm>
            <a:off x="4617721" y="4178808"/>
            <a:ext cx="2834640" cy="658368"/>
          </a:xfrm>
          <a:prstGeom prst="roundRect">
            <a:avLst/>
          </a:prstGeom>
          <a:solidFill>
            <a:srgbClr val="EEF4F9"/>
          </a:solidFill>
          <a:ln w="12700">
            <a:solidFill>
              <a:srgbClr val="D5DF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736593" y="4279392"/>
            <a:ext cx="2596896" cy="201168"/>
          </a:xfrm>
          <a:prstGeom prst="rect">
            <a:avLst/>
          </a:prstGeom>
          <a:noFill/>
        </p:spPr>
        <p:txBody>
          <a:bodyPr wrap="square" lIns="54864" tIns="18288" rIns="54864" bIns="18288" anchor="ctr">
            <a:spAutoFit/>
          </a:bodyPr>
          <a:lstStyle/>
          <a:p>
            <a:pPr algn="ctr"/>
            <a:r>
              <a:rPr sz="1300" b="1">
                <a:solidFill>
                  <a:srgbClr val="183153"/>
                </a:solidFill>
                <a:latin typeface="Aptos"/>
              </a:rPr>
              <a:t>Muhammet ÜSTE</a:t>
            </a:r>
          </a:p>
        </p:txBody>
      </p:sp>
      <p:sp>
        <p:nvSpPr>
          <p:cNvPr id="24" name="TextBox 23"/>
          <p:cNvSpPr txBox="1"/>
          <p:nvPr/>
        </p:nvSpPr>
        <p:spPr>
          <a:xfrm>
            <a:off x="4736593" y="4507992"/>
            <a:ext cx="2596896" cy="164592"/>
          </a:xfrm>
          <a:prstGeom prst="rect">
            <a:avLst/>
          </a:prstGeom>
          <a:noFill/>
        </p:spPr>
        <p:txBody>
          <a:bodyPr wrap="square" lIns="54864" tIns="18288" rIns="54864" bIns="18288" anchor="ctr">
            <a:spAutoFit/>
          </a:bodyPr>
          <a:lstStyle/>
          <a:p>
            <a:pPr algn="ctr"/>
            <a:r>
              <a:rPr sz="900" b="0">
                <a:solidFill>
                  <a:srgbClr val="5D6C7C"/>
                </a:solidFill>
                <a:latin typeface="Aptos"/>
              </a:rPr>
              <a:t>Dönemi Başkan Yardımcısı</a:t>
            </a:r>
          </a:p>
        </p:txBody>
      </p:sp>
      <p:sp>
        <p:nvSpPr>
          <p:cNvPr id="25" name="Oval 24"/>
          <p:cNvSpPr/>
          <p:nvPr/>
        </p:nvSpPr>
        <p:spPr>
          <a:xfrm>
            <a:off x="10040113" y="3703320"/>
            <a:ext cx="219456" cy="219456"/>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006841" y="2596896"/>
            <a:ext cx="2286000" cy="347472"/>
          </a:xfrm>
          <a:prstGeom prst="rect">
            <a:avLst/>
          </a:prstGeom>
          <a:noFill/>
        </p:spPr>
        <p:txBody>
          <a:bodyPr wrap="square" lIns="54864" tIns="18288" rIns="54864" bIns="18288" anchor="ctr">
            <a:spAutoFit/>
          </a:bodyPr>
          <a:lstStyle/>
          <a:p>
            <a:pPr algn="ctr"/>
            <a:r>
              <a:rPr sz="1600" b="1">
                <a:solidFill>
                  <a:srgbClr val="36699A"/>
                </a:solidFill>
                <a:latin typeface="Aptos"/>
              </a:rPr>
              <a:t>2026–2027</a:t>
            </a:r>
          </a:p>
        </p:txBody>
      </p:sp>
      <p:sp>
        <p:nvSpPr>
          <p:cNvPr id="27" name="Rounded Rectangle 26"/>
          <p:cNvSpPr/>
          <p:nvPr/>
        </p:nvSpPr>
        <p:spPr>
          <a:xfrm>
            <a:off x="8732521" y="2990088"/>
            <a:ext cx="2834640" cy="658368"/>
          </a:xfrm>
          <a:prstGeom prst="roundRect">
            <a:avLst/>
          </a:prstGeom>
          <a:solidFill>
            <a:srgbClr val="FFFFFF"/>
          </a:solidFill>
          <a:ln w="12700">
            <a:solidFill>
              <a:srgbClr val="D5DF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851393" y="3090672"/>
            <a:ext cx="2596896" cy="201168"/>
          </a:xfrm>
          <a:prstGeom prst="rect">
            <a:avLst/>
          </a:prstGeom>
          <a:noFill/>
        </p:spPr>
        <p:txBody>
          <a:bodyPr wrap="square" lIns="54864" tIns="18288" rIns="54864" bIns="18288" anchor="ctr">
            <a:spAutoFit/>
          </a:bodyPr>
          <a:lstStyle/>
          <a:p>
            <a:pPr algn="ctr"/>
            <a:r>
              <a:rPr sz="1300" b="1">
                <a:solidFill>
                  <a:srgbClr val="183153"/>
                </a:solidFill>
                <a:latin typeface="Aptos"/>
              </a:rPr>
              <a:t>Esma KESECEK</a:t>
            </a:r>
          </a:p>
        </p:txBody>
      </p:sp>
      <p:sp>
        <p:nvSpPr>
          <p:cNvPr id="29" name="TextBox 28"/>
          <p:cNvSpPr txBox="1"/>
          <p:nvPr/>
        </p:nvSpPr>
        <p:spPr>
          <a:xfrm>
            <a:off x="8851393" y="3319272"/>
            <a:ext cx="2596896" cy="164592"/>
          </a:xfrm>
          <a:prstGeom prst="rect">
            <a:avLst/>
          </a:prstGeom>
          <a:noFill/>
        </p:spPr>
        <p:txBody>
          <a:bodyPr wrap="square" lIns="54864" tIns="18288" rIns="54864" bIns="18288" anchor="ctr">
            <a:spAutoFit/>
          </a:bodyPr>
          <a:lstStyle/>
          <a:p>
            <a:pPr algn="ctr"/>
            <a:r>
              <a:rPr sz="900" b="0">
                <a:solidFill>
                  <a:srgbClr val="5D6C7C"/>
                </a:solidFill>
                <a:latin typeface="Aptos"/>
              </a:rPr>
              <a:t>Dönemi Başkanı</a:t>
            </a:r>
          </a:p>
        </p:txBody>
      </p:sp>
      <p:sp>
        <p:nvSpPr>
          <p:cNvPr id="30" name="Rounded Rectangle 29"/>
          <p:cNvSpPr/>
          <p:nvPr/>
        </p:nvSpPr>
        <p:spPr>
          <a:xfrm>
            <a:off x="8732521" y="4178808"/>
            <a:ext cx="2834640" cy="658368"/>
          </a:xfrm>
          <a:prstGeom prst="roundRect">
            <a:avLst/>
          </a:prstGeom>
          <a:solidFill>
            <a:srgbClr val="EEF4F9"/>
          </a:solidFill>
          <a:ln w="12700">
            <a:solidFill>
              <a:srgbClr val="D5DF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851393" y="4279392"/>
            <a:ext cx="2596896" cy="201168"/>
          </a:xfrm>
          <a:prstGeom prst="rect">
            <a:avLst/>
          </a:prstGeom>
          <a:noFill/>
        </p:spPr>
        <p:txBody>
          <a:bodyPr wrap="square" lIns="54864" tIns="18288" rIns="54864" bIns="18288" anchor="ctr">
            <a:spAutoFit/>
          </a:bodyPr>
          <a:lstStyle/>
          <a:p>
            <a:pPr algn="ctr"/>
            <a:r>
              <a:rPr sz="1300" b="1">
                <a:solidFill>
                  <a:srgbClr val="183153"/>
                </a:solidFill>
                <a:latin typeface="Aptos"/>
              </a:rPr>
              <a:t>Tuğba TÜTÜNCÜ</a:t>
            </a:r>
          </a:p>
        </p:txBody>
      </p:sp>
      <p:sp>
        <p:nvSpPr>
          <p:cNvPr id="32" name="TextBox 31"/>
          <p:cNvSpPr txBox="1"/>
          <p:nvPr/>
        </p:nvSpPr>
        <p:spPr>
          <a:xfrm>
            <a:off x="8851393" y="4507992"/>
            <a:ext cx="2596896" cy="164592"/>
          </a:xfrm>
          <a:prstGeom prst="rect">
            <a:avLst/>
          </a:prstGeom>
          <a:noFill/>
        </p:spPr>
        <p:txBody>
          <a:bodyPr wrap="square" lIns="54864" tIns="18288" rIns="54864" bIns="18288" anchor="ctr">
            <a:spAutoFit/>
          </a:bodyPr>
          <a:lstStyle/>
          <a:p>
            <a:pPr algn="ctr"/>
            <a:r>
              <a:rPr sz="900" b="0">
                <a:solidFill>
                  <a:srgbClr val="5D6C7C"/>
                </a:solidFill>
                <a:latin typeface="Aptos"/>
              </a:rPr>
              <a:t>Dönemi Başkan Yardımcısı</a:t>
            </a:r>
          </a:p>
        </p:txBody>
      </p:sp>
    </p:spTree>
    <p:extLst>
      <p:ext uri="{BB962C8B-B14F-4D97-AF65-F5344CB8AC3E}">
        <p14:creationId xmlns:p14="http://schemas.microsoft.com/office/powerpoint/2010/main" val="2638582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E6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01168"/>
            <a:ext cx="914400" cy="256032"/>
          </a:xfrm>
          <a:prstGeom prst="rect">
            <a:avLst/>
          </a:prstGeom>
          <a:noFill/>
        </p:spPr>
        <p:txBody>
          <a:bodyPr wrap="square" lIns="54864" tIns="18288" rIns="54864" bIns="18288" anchor="ctr">
            <a:spAutoFit/>
          </a:bodyPr>
          <a:lstStyle/>
          <a:p>
            <a:pPr algn="l"/>
            <a:r>
              <a:rPr sz="1200" b="1">
                <a:solidFill>
                  <a:srgbClr val="183153"/>
                </a:solidFill>
                <a:latin typeface="Aptos"/>
              </a:rPr>
              <a:t>BUÜ</a:t>
            </a:r>
          </a:p>
        </p:txBody>
      </p:sp>
      <p:sp>
        <p:nvSpPr>
          <p:cNvPr id="4" name="Oval 3"/>
          <p:cNvSpPr/>
          <p:nvPr/>
        </p:nvSpPr>
        <p:spPr>
          <a:xfrm>
            <a:off x="1307592" y="265176"/>
            <a:ext cx="100584" cy="100584"/>
          </a:xfrm>
          <a:prstGeom prst="ellipse">
            <a:avLst/>
          </a:prstGeom>
          <a:solidFill>
            <a:srgbClr val="BE9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621792"/>
            <a:ext cx="10058400" cy="237744"/>
          </a:xfrm>
          <a:prstGeom prst="rect">
            <a:avLst/>
          </a:prstGeom>
          <a:noFill/>
        </p:spPr>
        <p:txBody>
          <a:bodyPr wrap="square" lIns="54864" tIns="18288" rIns="54864" bIns="18288" anchor="ctr">
            <a:spAutoFit/>
          </a:bodyPr>
          <a:lstStyle/>
          <a:p>
            <a:pPr algn="l"/>
            <a:r>
              <a:rPr sz="1100" b="1">
                <a:solidFill>
                  <a:srgbClr val="36699A"/>
                </a:solidFill>
                <a:latin typeface="Aptos"/>
              </a:rPr>
              <a:t>PDR TOPLULUĞU</a:t>
            </a:r>
          </a:p>
        </p:txBody>
      </p:sp>
      <p:sp>
        <p:nvSpPr>
          <p:cNvPr id="6" name="TextBox 5"/>
          <p:cNvSpPr txBox="1"/>
          <p:nvPr/>
        </p:nvSpPr>
        <p:spPr>
          <a:xfrm>
            <a:off x="658368" y="914400"/>
            <a:ext cx="10698480" cy="502920"/>
          </a:xfrm>
          <a:prstGeom prst="rect">
            <a:avLst/>
          </a:prstGeom>
          <a:noFill/>
        </p:spPr>
        <p:txBody>
          <a:bodyPr wrap="square" lIns="54864" tIns="18288" rIns="54864" bIns="18288" anchor="ctr">
            <a:spAutoFit/>
          </a:bodyPr>
          <a:lstStyle/>
          <a:p>
            <a:pPr algn="l"/>
            <a:r>
              <a:rPr sz="2500" b="1">
                <a:solidFill>
                  <a:srgbClr val="183153"/>
                </a:solidFill>
                <a:latin typeface="Aptos"/>
              </a:rPr>
              <a:t>Alt Ekiplerimiz</a:t>
            </a:r>
          </a:p>
        </p:txBody>
      </p:sp>
      <p:sp>
        <p:nvSpPr>
          <p:cNvPr id="7" name="TextBox 6"/>
          <p:cNvSpPr txBox="1"/>
          <p:nvPr/>
        </p:nvSpPr>
        <p:spPr>
          <a:xfrm>
            <a:off x="11109960" y="6400800"/>
            <a:ext cx="502920" cy="201168"/>
          </a:xfrm>
          <a:prstGeom prst="rect">
            <a:avLst/>
          </a:prstGeom>
          <a:noFill/>
        </p:spPr>
        <p:txBody>
          <a:bodyPr wrap="square" lIns="54864" tIns="18288" rIns="54864" bIns="18288" anchor="ctr">
            <a:spAutoFit/>
          </a:bodyPr>
          <a:lstStyle/>
          <a:p>
            <a:pPr algn="r"/>
            <a:r>
              <a:rPr sz="1000" b="0">
                <a:solidFill>
                  <a:srgbClr val="5D6C7C"/>
                </a:solidFill>
                <a:latin typeface="Aptos"/>
              </a:rPr>
              <a:t>18</a:t>
            </a:r>
          </a:p>
        </p:txBody>
      </p:sp>
      <p:sp>
        <p:nvSpPr>
          <p:cNvPr id="8" name="Rounded Rectangle 7"/>
          <p:cNvSpPr/>
          <p:nvPr/>
        </p:nvSpPr>
        <p:spPr>
          <a:xfrm>
            <a:off x="4434840" y="1508760"/>
            <a:ext cx="3337560" cy="621792"/>
          </a:xfrm>
          <a:prstGeom prst="roundRect">
            <a:avLst/>
          </a:prstGeom>
          <a:solidFill>
            <a:srgbClr val="183153"/>
          </a:solidFill>
          <a:ln w="12700">
            <a:solidFill>
              <a:srgbClr val="18315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72000" y="1581912"/>
            <a:ext cx="3063240" cy="228600"/>
          </a:xfrm>
          <a:prstGeom prst="rect">
            <a:avLst/>
          </a:prstGeom>
          <a:noFill/>
        </p:spPr>
        <p:txBody>
          <a:bodyPr wrap="square" lIns="54864" tIns="18288" rIns="54864" bIns="18288" anchor="ctr">
            <a:spAutoFit/>
          </a:bodyPr>
          <a:lstStyle/>
          <a:p>
            <a:pPr algn="ctr"/>
            <a:r>
              <a:rPr sz="1400" b="1">
                <a:solidFill>
                  <a:srgbClr val="FFFFFF"/>
                </a:solidFill>
                <a:latin typeface="Aptos"/>
              </a:rPr>
              <a:t>Esma KESECEK</a:t>
            </a:r>
          </a:p>
        </p:txBody>
      </p:sp>
      <p:sp>
        <p:nvSpPr>
          <p:cNvPr id="10" name="TextBox 9"/>
          <p:cNvSpPr txBox="1"/>
          <p:nvPr/>
        </p:nvSpPr>
        <p:spPr>
          <a:xfrm>
            <a:off x="4572000" y="1828800"/>
            <a:ext cx="3063240" cy="164592"/>
          </a:xfrm>
          <a:prstGeom prst="rect">
            <a:avLst/>
          </a:prstGeom>
          <a:noFill/>
        </p:spPr>
        <p:txBody>
          <a:bodyPr wrap="square" lIns="54864" tIns="18288" rIns="54864" bIns="18288" anchor="ctr">
            <a:spAutoFit/>
          </a:bodyPr>
          <a:lstStyle/>
          <a:p>
            <a:pPr algn="ctr"/>
            <a:r>
              <a:rPr sz="900" b="0">
                <a:solidFill>
                  <a:srgbClr val="FFFFFF"/>
                </a:solidFill>
                <a:latin typeface="Aptos"/>
              </a:rPr>
              <a:t>2026–2027 Dönemi Başkanı</a:t>
            </a:r>
          </a:p>
        </p:txBody>
      </p:sp>
      <p:sp>
        <p:nvSpPr>
          <p:cNvPr id="11" name="Rounded Rectangle 10"/>
          <p:cNvSpPr/>
          <p:nvPr/>
        </p:nvSpPr>
        <p:spPr>
          <a:xfrm>
            <a:off x="4434840" y="2331720"/>
            <a:ext cx="3337560" cy="566928"/>
          </a:xfrm>
          <a:prstGeom prst="roundRect">
            <a:avLst/>
          </a:prstGeom>
          <a:solidFill>
            <a:srgbClr val="EEF4F9"/>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72000" y="2414016"/>
            <a:ext cx="3063240" cy="201168"/>
          </a:xfrm>
          <a:prstGeom prst="rect">
            <a:avLst/>
          </a:prstGeom>
          <a:noFill/>
        </p:spPr>
        <p:txBody>
          <a:bodyPr wrap="square" lIns="54864" tIns="18288" rIns="54864" bIns="18288" anchor="ctr">
            <a:spAutoFit/>
          </a:bodyPr>
          <a:lstStyle/>
          <a:p>
            <a:pPr algn="ctr"/>
            <a:r>
              <a:rPr sz="1300" b="1">
                <a:solidFill>
                  <a:srgbClr val="183153"/>
                </a:solidFill>
                <a:latin typeface="Aptos"/>
              </a:rPr>
              <a:t>Tuğba TÜTÜNCÜ</a:t>
            </a:r>
          </a:p>
        </p:txBody>
      </p:sp>
      <p:sp>
        <p:nvSpPr>
          <p:cNvPr id="13" name="TextBox 12"/>
          <p:cNvSpPr txBox="1"/>
          <p:nvPr/>
        </p:nvSpPr>
        <p:spPr>
          <a:xfrm>
            <a:off x="4572000" y="2633472"/>
            <a:ext cx="3063240" cy="146304"/>
          </a:xfrm>
          <a:prstGeom prst="rect">
            <a:avLst/>
          </a:prstGeom>
          <a:noFill/>
        </p:spPr>
        <p:txBody>
          <a:bodyPr wrap="square" lIns="54864" tIns="18288" rIns="54864" bIns="18288" anchor="ctr">
            <a:spAutoFit/>
          </a:bodyPr>
          <a:lstStyle/>
          <a:p>
            <a:pPr algn="ctr"/>
            <a:r>
              <a:rPr sz="900" b="0">
                <a:solidFill>
                  <a:srgbClr val="5D6C7C"/>
                </a:solidFill>
                <a:latin typeface="Aptos"/>
              </a:rPr>
              <a:t>Başkan Yardımcısı</a:t>
            </a:r>
          </a:p>
        </p:txBody>
      </p:sp>
      <p:cxnSp>
        <p:nvCxnSpPr>
          <p:cNvPr id="14" name="Connector 13"/>
          <p:cNvCxnSpPr/>
          <p:nvPr/>
        </p:nvCxnSpPr>
        <p:spPr>
          <a:xfrm>
            <a:off x="6099048" y="2130552"/>
            <a:ext cx="0" cy="201168"/>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6099048" y="2898648"/>
            <a:ext cx="0" cy="25603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1234440" y="3154680"/>
            <a:ext cx="9720072" cy="0"/>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1892808" y="3154680"/>
            <a:ext cx="0" cy="30175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658368" y="3456432"/>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68096" y="3547872"/>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AR-GE Koordinatörü</a:t>
            </a:r>
          </a:p>
        </p:txBody>
      </p:sp>
      <p:sp>
        <p:nvSpPr>
          <p:cNvPr id="20" name="TextBox 19"/>
          <p:cNvSpPr txBox="1"/>
          <p:nvPr/>
        </p:nvSpPr>
        <p:spPr>
          <a:xfrm>
            <a:off x="768096" y="3895344"/>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Nazar BÜYÜKKAYA</a:t>
            </a:r>
          </a:p>
        </p:txBody>
      </p:sp>
      <p:cxnSp>
        <p:nvCxnSpPr>
          <p:cNvPr id="21" name="Connector 20"/>
          <p:cNvCxnSpPr/>
          <p:nvPr/>
        </p:nvCxnSpPr>
        <p:spPr>
          <a:xfrm>
            <a:off x="4690872" y="3154680"/>
            <a:ext cx="0" cy="30175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3456432" y="3456432"/>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3566160" y="3547872"/>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Sosyal Medya Koordinatörü</a:t>
            </a:r>
          </a:p>
        </p:txBody>
      </p:sp>
      <p:sp>
        <p:nvSpPr>
          <p:cNvPr id="24" name="TextBox 23"/>
          <p:cNvSpPr txBox="1"/>
          <p:nvPr/>
        </p:nvSpPr>
        <p:spPr>
          <a:xfrm>
            <a:off x="3566160" y="3895344"/>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Zeynep GÖKTAŞ</a:t>
            </a:r>
          </a:p>
        </p:txBody>
      </p:sp>
      <p:cxnSp>
        <p:nvCxnSpPr>
          <p:cNvPr id="25" name="Connector 24"/>
          <p:cNvCxnSpPr/>
          <p:nvPr/>
        </p:nvCxnSpPr>
        <p:spPr>
          <a:xfrm>
            <a:off x="7488936" y="3154680"/>
            <a:ext cx="0" cy="30175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6254496" y="3456432"/>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64224" y="3547872"/>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Sosyal Etkinlik Koordinatörü</a:t>
            </a:r>
          </a:p>
        </p:txBody>
      </p:sp>
      <p:sp>
        <p:nvSpPr>
          <p:cNvPr id="28" name="TextBox 27"/>
          <p:cNvSpPr txBox="1"/>
          <p:nvPr/>
        </p:nvSpPr>
        <p:spPr>
          <a:xfrm>
            <a:off x="6364224" y="3895344"/>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Tuğba ORUN</a:t>
            </a:r>
          </a:p>
        </p:txBody>
      </p:sp>
      <p:cxnSp>
        <p:nvCxnSpPr>
          <p:cNvPr id="29" name="Connector 28"/>
          <p:cNvCxnSpPr/>
          <p:nvPr/>
        </p:nvCxnSpPr>
        <p:spPr>
          <a:xfrm>
            <a:off x="10287000" y="3154680"/>
            <a:ext cx="0" cy="301752"/>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9052560" y="3456432"/>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162288" y="3547872"/>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Afiş-form Koordinatörü</a:t>
            </a:r>
          </a:p>
        </p:txBody>
      </p:sp>
      <p:sp>
        <p:nvSpPr>
          <p:cNvPr id="32" name="TextBox 31"/>
          <p:cNvSpPr txBox="1"/>
          <p:nvPr/>
        </p:nvSpPr>
        <p:spPr>
          <a:xfrm>
            <a:off x="9162288" y="3895344"/>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Zeynep TURGUT</a:t>
            </a:r>
          </a:p>
        </p:txBody>
      </p:sp>
      <p:cxnSp>
        <p:nvCxnSpPr>
          <p:cNvPr id="33" name="Connector 32"/>
          <p:cNvCxnSpPr/>
          <p:nvPr/>
        </p:nvCxnSpPr>
        <p:spPr>
          <a:xfrm>
            <a:off x="3291840" y="3154680"/>
            <a:ext cx="0" cy="1463040"/>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2057400" y="4617720"/>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2167128" y="4709159"/>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İzliyorum- Okuyorum Koordinatörü</a:t>
            </a:r>
          </a:p>
        </p:txBody>
      </p:sp>
      <p:sp>
        <p:nvSpPr>
          <p:cNvPr id="36" name="TextBox 35"/>
          <p:cNvSpPr txBox="1"/>
          <p:nvPr/>
        </p:nvSpPr>
        <p:spPr>
          <a:xfrm>
            <a:off x="2167128" y="5056631"/>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Zehra Gül YILMAZER</a:t>
            </a:r>
          </a:p>
        </p:txBody>
      </p:sp>
      <p:cxnSp>
        <p:nvCxnSpPr>
          <p:cNvPr id="37" name="Connector 36"/>
          <p:cNvCxnSpPr/>
          <p:nvPr/>
        </p:nvCxnSpPr>
        <p:spPr>
          <a:xfrm>
            <a:off x="6089904" y="3154680"/>
            <a:ext cx="0" cy="1463040"/>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38" name="Rounded Rectangle 37"/>
          <p:cNvSpPr/>
          <p:nvPr/>
        </p:nvSpPr>
        <p:spPr>
          <a:xfrm>
            <a:off x="4855464" y="4617720"/>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965192" y="4709159"/>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Yazman</a:t>
            </a:r>
          </a:p>
        </p:txBody>
      </p:sp>
      <p:sp>
        <p:nvSpPr>
          <p:cNvPr id="40" name="TextBox 39"/>
          <p:cNvSpPr txBox="1"/>
          <p:nvPr/>
        </p:nvSpPr>
        <p:spPr>
          <a:xfrm>
            <a:off x="4965192" y="5056631"/>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Zeliha Gülsüm Mutlu</a:t>
            </a:r>
          </a:p>
        </p:txBody>
      </p:sp>
      <p:cxnSp>
        <p:nvCxnSpPr>
          <p:cNvPr id="41" name="Connector 40"/>
          <p:cNvCxnSpPr/>
          <p:nvPr/>
        </p:nvCxnSpPr>
        <p:spPr>
          <a:xfrm>
            <a:off x="8887967" y="3154680"/>
            <a:ext cx="0" cy="1463040"/>
          </a:xfrm>
          <a:prstGeom prst="line">
            <a:avLst/>
          </a:prstGeom>
          <a:ln w="19050">
            <a:solidFill>
              <a:srgbClr val="AEBECD"/>
            </a:solidFill>
          </a:ln>
        </p:spPr>
        <p:style>
          <a:lnRef idx="2">
            <a:schemeClr val="accent1"/>
          </a:lnRef>
          <a:fillRef idx="0">
            <a:schemeClr val="accent1"/>
          </a:fillRef>
          <a:effectRef idx="1">
            <a:schemeClr val="accent1"/>
          </a:effectRef>
          <a:fontRef idx="minor">
            <a:schemeClr val="tx1"/>
          </a:fontRef>
        </p:style>
      </p:cxnSp>
      <p:sp>
        <p:nvSpPr>
          <p:cNvPr id="42" name="Rounded Rectangle 41"/>
          <p:cNvSpPr/>
          <p:nvPr/>
        </p:nvSpPr>
        <p:spPr>
          <a:xfrm>
            <a:off x="7653527" y="4617720"/>
            <a:ext cx="2468880" cy="841248"/>
          </a:xfrm>
          <a:prstGeom prst="roundRect">
            <a:avLst/>
          </a:prstGeom>
          <a:solidFill>
            <a:srgbClr val="FFFFFF"/>
          </a:solidFill>
          <a:ln w="12700">
            <a:solidFill>
              <a:srgbClr val="D2DE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7763255" y="4709159"/>
            <a:ext cx="2249424" cy="246888"/>
          </a:xfrm>
          <a:prstGeom prst="rect">
            <a:avLst/>
          </a:prstGeom>
          <a:noFill/>
        </p:spPr>
        <p:txBody>
          <a:bodyPr wrap="square" lIns="54864" tIns="18288" rIns="54864" bIns="18288" anchor="ctr">
            <a:spAutoFit/>
          </a:bodyPr>
          <a:lstStyle/>
          <a:p>
            <a:pPr algn="ctr"/>
            <a:r>
              <a:rPr sz="1050" b="1">
                <a:solidFill>
                  <a:srgbClr val="36699A"/>
                </a:solidFill>
                <a:latin typeface="Aptos"/>
              </a:rPr>
              <a:t>Sayman</a:t>
            </a:r>
          </a:p>
        </p:txBody>
      </p:sp>
      <p:sp>
        <p:nvSpPr>
          <p:cNvPr id="44" name="TextBox 43"/>
          <p:cNvSpPr txBox="1"/>
          <p:nvPr/>
        </p:nvSpPr>
        <p:spPr>
          <a:xfrm>
            <a:off x="7763255" y="5056631"/>
            <a:ext cx="2249424" cy="219456"/>
          </a:xfrm>
          <a:prstGeom prst="rect">
            <a:avLst/>
          </a:prstGeom>
          <a:noFill/>
        </p:spPr>
        <p:txBody>
          <a:bodyPr wrap="square" lIns="54864" tIns="18288" rIns="54864" bIns="18288" anchor="ctr">
            <a:spAutoFit/>
          </a:bodyPr>
          <a:lstStyle/>
          <a:p>
            <a:pPr algn="ctr"/>
            <a:r>
              <a:rPr sz="1150" b="1">
                <a:solidFill>
                  <a:srgbClr val="183153"/>
                </a:solidFill>
                <a:latin typeface="Aptos"/>
              </a:rPr>
              <a:t>Sılanur BAYSAN</a:t>
            </a:r>
          </a:p>
        </p:txBody>
      </p:sp>
    </p:spTree>
    <p:extLst>
      <p:ext uri="{BB962C8B-B14F-4D97-AF65-F5344CB8AC3E}">
        <p14:creationId xmlns:p14="http://schemas.microsoft.com/office/powerpoint/2010/main" val="3049939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143460"/>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19</a:t>
            </a:r>
          </a:p>
        </p:txBody>
      </p:sp>
      <p:sp>
        <p:nvSpPr>
          <p:cNvPr id="6" name="TextBox 5"/>
          <p:cNvSpPr txBox="1"/>
          <p:nvPr/>
        </p:nvSpPr>
        <p:spPr>
          <a:xfrm>
            <a:off x="658368" y="658368"/>
            <a:ext cx="10058400" cy="228600"/>
          </a:xfrm>
          <a:prstGeom prst="rect">
            <a:avLst/>
          </a:prstGeom>
          <a:noFill/>
        </p:spPr>
        <p:txBody>
          <a:bodyPr wrap="square" lIns="0" rIns="0">
            <a:spAutoFit/>
          </a:bodyPr>
          <a:lstStyle/>
          <a:p>
            <a:pPr algn="l"/>
            <a:r>
              <a:rPr sz="1000" b="1">
                <a:solidFill>
                  <a:srgbClr val="143460"/>
                </a:solidFill>
                <a:latin typeface="Aptos"/>
              </a:rPr>
              <a:t>PDR TOPLULUĞU</a:t>
            </a:r>
          </a:p>
        </p:txBody>
      </p:sp>
      <p:sp>
        <p:nvSpPr>
          <p:cNvPr id="7" name="TextBox 6"/>
          <p:cNvSpPr txBox="1"/>
          <p:nvPr/>
        </p:nvSpPr>
        <p:spPr>
          <a:xfrm>
            <a:off x="658368" y="960120"/>
            <a:ext cx="10698480" cy="523220"/>
          </a:xfrm>
          <a:prstGeom prst="rect">
            <a:avLst/>
          </a:prstGeom>
          <a:noFill/>
        </p:spPr>
        <p:txBody>
          <a:bodyPr wrap="square" lIns="0" rIns="0">
            <a:spAutoFit/>
          </a:bodyPr>
          <a:lstStyle/>
          <a:p>
            <a:pPr algn="l"/>
            <a:r>
              <a:rPr lang="tr-TR" sz="2800" b="1" dirty="0" smtClean="0">
                <a:solidFill>
                  <a:srgbClr val="202A34"/>
                </a:solidFill>
                <a:latin typeface="Aptos"/>
              </a:rPr>
              <a:t>Toplulukta Neler Yapıyoruz</a:t>
            </a:r>
            <a:r>
              <a:rPr sz="2800" b="1" dirty="0" smtClean="0">
                <a:solidFill>
                  <a:srgbClr val="202A34"/>
                </a:solidFill>
                <a:latin typeface="Aptos"/>
              </a:rPr>
              <a:t>· </a:t>
            </a:r>
            <a:r>
              <a:rPr sz="2800" b="1" dirty="0">
                <a:solidFill>
                  <a:srgbClr val="202A34"/>
                </a:solidFill>
                <a:latin typeface="Aptos"/>
              </a:rPr>
              <a:t>Bu </a:t>
            </a:r>
            <a:r>
              <a:rPr sz="2800" b="1" dirty="0" err="1">
                <a:solidFill>
                  <a:srgbClr val="202A34"/>
                </a:solidFill>
                <a:latin typeface="Aptos"/>
              </a:rPr>
              <a:t>yıl</a:t>
            </a:r>
            <a:r>
              <a:rPr sz="2800" b="1" dirty="0">
                <a:solidFill>
                  <a:srgbClr val="202A34"/>
                </a:solidFill>
                <a:latin typeface="Aptos"/>
              </a:rPr>
              <a:t> </a:t>
            </a:r>
            <a:r>
              <a:rPr sz="2800" b="1" dirty="0" err="1">
                <a:solidFill>
                  <a:srgbClr val="202A34"/>
                </a:solidFill>
                <a:latin typeface="Aptos"/>
              </a:rPr>
              <a:t>nasıl</a:t>
            </a:r>
            <a:r>
              <a:rPr sz="2800" b="1" dirty="0">
                <a:solidFill>
                  <a:srgbClr val="202A34"/>
                </a:solidFill>
                <a:latin typeface="Aptos"/>
              </a:rPr>
              <a:t> </a:t>
            </a:r>
            <a:r>
              <a:rPr sz="2800" b="1" dirty="0" err="1">
                <a:solidFill>
                  <a:srgbClr val="202A34"/>
                </a:solidFill>
                <a:latin typeface="Aptos"/>
              </a:rPr>
              <a:t>çalışacağız</a:t>
            </a:r>
            <a:r>
              <a:rPr sz="2800" b="1" dirty="0">
                <a:solidFill>
                  <a:srgbClr val="202A34"/>
                </a:solidFill>
                <a:latin typeface="Aptos"/>
              </a:rPr>
              <a:t>?</a:t>
            </a:r>
          </a:p>
        </p:txBody>
      </p:sp>
      <p:sp>
        <p:nvSpPr>
          <p:cNvPr id="8" name="TextBox 7"/>
          <p:cNvSpPr txBox="1"/>
          <p:nvPr/>
        </p:nvSpPr>
        <p:spPr>
          <a:xfrm>
            <a:off x="713232" y="1874519"/>
            <a:ext cx="960120" cy="274320"/>
          </a:xfrm>
          <a:prstGeom prst="rect">
            <a:avLst/>
          </a:prstGeom>
          <a:noFill/>
        </p:spPr>
        <p:txBody>
          <a:bodyPr wrap="square" lIns="0" rIns="0">
            <a:spAutoFit/>
          </a:bodyPr>
          <a:lstStyle/>
          <a:p>
            <a:pPr algn="ctr"/>
            <a:r>
              <a:rPr sz="1000" b="1">
                <a:solidFill>
                  <a:srgbClr val="143460"/>
                </a:solidFill>
                <a:latin typeface="Aptos"/>
              </a:rPr>
              <a:t>EYL</a:t>
            </a:r>
          </a:p>
        </p:txBody>
      </p:sp>
      <p:sp>
        <p:nvSpPr>
          <p:cNvPr id="9" name="Oval 8"/>
          <p:cNvSpPr/>
          <p:nvPr/>
        </p:nvSpPr>
        <p:spPr>
          <a:xfrm>
            <a:off x="1051560" y="2395728"/>
            <a:ext cx="292608" cy="29260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1344168"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03120" y="1874519"/>
            <a:ext cx="960120" cy="274320"/>
          </a:xfrm>
          <a:prstGeom prst="rect">
            <a:avLst/>
          </a:prstGeom>
          <a:noFill/>
        </p:spPr>
        <p:txBody>
          <a:bodyPr wrap="square" lIns="0" rIns="0">
            <a:spAutoFit/>
          </a:bodyPr>
          <a:lstStyle/>
          <a:p>
            <a:pPr algn="ctr"/>
            <a:r>
              <a:rPr sz="1000" b="1">
                <a:solidFill>
                  <a:srgbClr val="143460"/>
                </a:solidFill>
                <a:latin typeface="Aptos"/>
              </a:rPr>
              <a:t>EKİ</a:t>
            </a:r>
          </a:p>
        </p:txBody>
      </p:sp>
      <p:sp>
        <p:nvSpPr>
          <p:cNvPr id="12" name="Oval 11"/>
          <p:cNvSpPr/>
          <p:nvPr/>
        </p:nvSpPr>
        <p:spPr>
          <a:xfrm>
            <a:off x="2441448" y="2395728"/>
            <a:ext cx="292608" cy="29260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2734056"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493008" y="1874519"/>
            <a:ext cx="960120" cy="274320"/>
          </a:xfrm>
          <a:prstGeom prst="rect">
            <a:avLst/>
          </a:prstGeom>
          <a:noFill/>
        </p:spPr>
        <p:txBody>
          <a:bodyPr wrap="square" lIns="0" rIns="0">
            <a:spAutoFit/>
          </a:bodyPr>
          <a:lstStyle/>
          <a:p>
            <a:pPr algn="ctr"/>
            <a:r>
              <a:rPr sz="1000" b="1">
                <a:solidFill>
                  <a:srgbClr val="143460"/>
                </a:solidFill>
                <a:latin typeface="Aptos"/>
              </a:rPr>
              <a:t>KAS</a:t>
            </a:r>
          </a:p>
        </p:txBody>
      </p:sp>
      <p:sp>
        <p:nvSpPr>
          <p:cNvPr id="15" name="Oval 14"/>
          <p:cNvSpPr/>
          <p:nvPr/>
        </p:nvSpPr>
        <p:spPr>
          <a:xfrm>
            <a:off x="3831336" y="2395728"/>
            <a:ext cx="292608" cy="29260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123944"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882896" y="1874519"/>
            <a:ext cx="960120" cy="274320"/>
          </a:xfrm>
          <a:prstGeom prst="rect">
            <a:avLst/>
          </a:prstGeom>
          <a:noFill/>
        </p:spPr>
        <p:txBody>
          <a:bodyPr wrap="square" lIns="0" rIns="0">
            <a:spAutoFit/>
          </a:bodyPr>
          <a:lstStyle/>
          <a:p>
            <a:pPr algn="ctr"/>
            <a:r>
              <a:rPr sz="1000" b="1">
                <a:solidFill>
                  <a:srgbClr val="143460"/>
                </a:solidFill>
                <a:latin typeface="Aptos"/>
              </a:rPr>
              <a:t>ARA</a:t>
            </a:r>
          </a:p>
        </p:txBody>
      </p:sp>
      <p:sp>
        <p:nvSpPr>
          <p:cNvPr id="18" name="Oval 17"/>
          <p:cNvSpPr/>
          <p:nvPr/>
        </p:nvSpPr>
        <p:spPr>
          <a:xfrm>
            <a:off x="5221224" y="2395728"/>
            <a:ext cx="292608" cy="29260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5513832"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272784" y="1874519"/>
            <a:ext cx="960120" cy="274320"/>
          </a:xfrm>
          <a:prstGeom prst="rect">
            <a:avLst/>
          </a:prstGeom>
          <a:noFill/>
        </p:spPr>
        <p:txBody>
          <a:bodyPr wrap="square" lIns="0" rIns="0">
            <a:spAutoFit/>
          </a:bodyPr>
          <a:lstStyle/>
          <a:p>
            <a:pPr algn="ctr"/>
            <a:r>
              <a:rPr sz="1000" b="1">
                <a:solidFill>
                  <a:srgbClr val="143460"/>
                </a:solidFill>
                <a:latin typeface="Aptos"/>
              </a:rPr>
              <a:t>ŞUB</a:t>
            </a:r>
          </a:p>
        </p:txBody>
      </p:sp>
      <p:sp>
        <p:nvSpPr>
          <p:cNvPr id="21" name="Oval 20"/>
          <p:cNvSpPr/>
          <p:nvPr/>
        </p:nvSpPr>
        <p:spPr>
          <a:xfrm>
            <a:off x="6611112" y="2395728"/>
            <a:ext cx="292608" cy="292608"/>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903720"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662671" y="1874519"/>
            <a:ext cx="960120" cy="274320"/>
          </a:xfrm>
          <a:prstGeom prst="rect">
            <a:avLst/>
          </a:prstGeom>
          <a:noFill/>
        </p:spPr>
        <p:txBody>
          <a:bodyPr wrap="square" lIns="0" rIns="0">
            <a:spAutoFit/>
          </a:bodyPr>
          <a:lstStyle/>
          <a:p>
            <a:pPr algn="ctr"/>
            <a:r>
              <a:rPr sz="1000" b="1">
                <a:solidFill>
                  <a:srgbClr val="143460"/>
                </a:solidFill>
                <a:latin typeface="Aptos"/>
              </a:rPr>
              <a:t>MAR</a:t>
            </a:r>
          </a:p>
        </p:txBody>
      </p:sp>
      <p:sp>
        <p:nvSpPr>
          <p:cNvPr id="24" name="Oval 23"/>
          <p:cNvSpPr/>
          <p:nvPr/>
        </p:nvSpPr>
        <p:spPr>
          <a:xfrm>
            <a:off x="8000999" y="2395728"/>
            <a:ext cx="292608" cy="292608"/>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8293607"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052560" y="1874519"/>
            <a:ext cx="960120" cy="274320"/>
          </a:xfrm>
          <a:prstGeom prst="rect">
            <a:avLst/>
          </a:prstGeom>
          <a:noFill/>
        </p:spPr>
        <p:txBody>
          <a:bodyPr wrap="square" lIns="0" rIns="0">
            <a:spAutoFit/>
          </a:bodyPr>
          <a:lstStyle/>
          <a:p>
            <a:pPr algn="ctr"/>
            <a:r>
              <a:rPr sz="1000" b="1">
                <a:solidFill>
                  <a:srgbClr val="143460"/>
                </a:solidFill>
                <a:latin typeface="Aptos"/>
              </a:rPr>
              <a:t>NİS</a:t>
            </a:r>
          </a:p>
        </p:txBody>
      </p:sp>
      <p:sp>
        <p:nvSpPr>
          <p:cNvPr id="27" name="Oval 26"/>
          <p:cNvSpPr/>
          <p:nvPr/>
        </p:nvSpPr>
        <p:spPr>
          <a:xfrm>
            <a:off x="9390888" y="2395728"/>
            <a:ext cx="292608" cy="292608"/>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683496" y="2523744"/>
            <a:ext cx="1097280" cy="36576"/>
          </a:xfrm>
          <a:prstGeom prst="rect">
            <a:avLst/>
          </a:prstGeom>
          <a:solidFill>
            <a:srgbClr val="D2DC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0442448" y="1874519"/>
            <a:ext cx="960120" cy="274320"/>
          </a:xfrm>
          <a:prstGeom prst="rect">
            <a:avLst/>
          </a:prstGeom>
          <a:noFill/>
        </p:spPr>
        <p:txBody>
          <a:bodyPr wrap="square" lIns="0" rIns="0">
            <a:spAutoFit/>
          </a:bodyPr>
          <a:lstStyle/>
          <a:p>
            <a:pPr algn="ctr"/>
            <a:r>
              <a:rPr sz="1000" b="1">
                <a:solidFill>
                  <a:srgbClr val="143460"/>
                </a:solidFill>
                <a:latin typeface="Aptos"/>
              </a:rPr>
              <a:t>MAY</a:t>
            </a:r>
          </a:p>
        </p:txBody>
      </p:sp>
      <p:sp>
        <p:nvSpPr>
          <p:cNvPr id="30" name="Oval 29"/>
          <p:cNvSpPr/>
          <p:nvPr/>
        </p:nvSpPr>
        <p:spPr>
          <a:xfrm>
            <a:off x="10780776" y="2395728"/>
            <a:ext cx="292608" cy="292608"/>
          </a:xfrm>
          <a:prstGeom prst="ellipse">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1143000" y="4160520"/>
            <a:ext cx="2926080" cy="10515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1143000" y="4160520"/>
            <a:ext cx="64008" cy="1051560"/>
          </a:xfrm>
          <a:prstGeom prst="rect">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371600" y="4343400"/>
            <a:ext cx="2514600" cy="347472"/>
          </a:xfrm>
          <a:prstGeom prst="rect">
            <a:avLst/>
          </a:prstGeom>
          <a:noFill/>
        </p:spPr>
        <p:txBody>
          <a:bodyPr wrap="square" lIns="0" rIns="0">
            <a:spAutoFit/>
          </a:bodyPr>
          <a:lstStyle/>
          <a:p>
            <a:pPr algn="l"/>
            <a:r>
              <a:rPr sz="1500" b="1">
                <a:solidFill>
                  <a:srgbClr val="202A34"/>
                </a:solidFill>
                <a:latin typeface="Aptos"/>
              </a:rPr>
              <a:t>Üyelik</a:t>
            </a:r>
          </a:p>
        </p:txBody>
      </p:sp>
      <p:sp>
        <p:nvSpPr>
          <p:cNvPr id="35" name="TextBox 34"/>
          <p:cNvSpPr txBox="1"/>
          <p:nvPr/>
        </p:nvSpPr>
        <p:spPr>
          <a:xfrm>
            <a:off x="1371600" y="4818888"/>
            <a:ext cx="2487168" cy="265175"/>
          </a:xfrm>
          <a:prstGeom prst="rect">
            <a:avLst/>
          </a:prstGeom>
          <a:noFill/>
        </p:spPr>
        <p:txBody>
          <a:bodyPr wrap="square" lIns="0" rIns="0">
            <a:spAutoFit/>
          </a:bodyPr>
          <a:lstStyle/>
          <a:p>
            <a:pPr algn="l"/>
            <a:r>
              <a:rPr sz="1070" b="0" dirty="0" err="1">
                <a:solidFill>
                  <a:srgbClr val="687480"/>
                </a:solidFill>
                <a:latin typeface="Aptos"/>
              </a:rPr>
              <a:t>Nasıl</a:t>
            </a:r>
            <a:r>
              <a:rPr sz="1070" b="0" dirty="0">
                <a:solidFill>
                  <a:srgbClr val="687480"/>
                </a:solidFill>
                <a:latin typeface="Aptos"/>
              </a:rPr>
              <a:t> </a:t>
            </a:r>
            <a:r>
              <a:rPr sz="1070" b="0" dirty="0" err="1">
                <a:solidFill>
                  <a:srgbClr val="687480"/>
                </a:solidFill>
                <a:latin typeface="Aptos"/>
              </a:rPr>
              <a:t>üye</a:t>
            </a:r>
            <a:r>
              <a:rPr sz="1070" b="0" dirty="0">
                <a:solidFill>
                  <a:srgbClr val="687480"/>
                </a:solidFill>
                <a:latin typeface="Aptos"/>
              </a:rPr>
              <a:t> </a:t>
            </a:r>
            <a:r>
              <a:rPr sz="1070" b="0" dirty="0" err="1">
                <a:solidFill>
                  <a:srgbClr val="687480"/>
                </a:solidFill>
                <a:latin typeface="Aptos"/>
              </a:rPr>
              <a:t>olunur</a:t>
            </a:r>
            <a:r>
              <a:rPr sz="1070" b="0" dirty="0">
                <a:solidFill>
                  <a:srgbClr val="687480"/>
                </a:solidFill>
                <a:latin typeface="Aptos"/>
              </a:rPr>
              <a:t>? </a:t>
            </a:r>
            <a:r>
              <a:rPr sz="1070" b="0" dirty="0" err="1">
                <a:solidFill>
                  <a:srgbClr val="687480"/>
                </a:solidFill>
                <a:latin typeface="Aptos"/>
              </a:rPr>
              <a:t>Başvuru</a:t>
            </a:r>
            <a:r>
              <a:rPr sz="1070" b="0" dirty="0">
                <a:solidFill>
                  <a:srgbClr val="687480"/>
                </a:solidFill>
                <a:latin typeface="Aptos"/>
              </a:rPr>
              <a:t> </a:t>
            </a:r>
            <a:r>
              <a:rPr sz="1070" b="0" dirty="0" err="1">
                <a:solidFill>
                  <a:srgbClr val="687480"/>
                </a:solidFill>
                <a:latin typeface="Aptos"/>
              </a:rPr>
              <a:t>dönemi</a:t>
            </a:r>
            <a:r>
              <a:rPr sz="1070" b="0" dirty="0">
                <a:solidFill>
                  <a:srgbClr val="687480"/>
                </a:solidFill>
                <a:latin typeface="Aptos"/>
              </a:rPr>
              <a:t> </a:t>
            </a:r>
            <a:r>
              <a:rPr sz="1070" b="0" dirty="0" err="1">
                <a:solidFill>
                  <a:srgbClr val="687480"/>
                </a:solidFill>
                <a:latin typeface="Aptos"/>
              </a:rPr>
              <a:t>var</a:t>
            </a:r>
            <a:r>
              <a:rPr sz="1070" b="0" dirty="0">
                <a:solidFill>
                  <a:srgbClr val="687480"/>
                </a:solidFill>
                <a:latin typeface="Aptos"/>
              </a:rPr>
              <a:t> </a:t>
            </a:r>
            <a:r>
              <a:rPr sz="1070" b="0" dirty="0" err="1">
                <a:solidFill>
                  <a:srgbClr val="687480"/>
                </a:solidFill>
                <a:latin typeface="Aptos"/>
              </a:rPr>
              <a:t>mı</a:t>
            </a:r>
            <a:r>
              <a:rPr sz="1070" b="0" dirty="0">
                <a:solidFill>
                  <a:srgbClr val="687480"/>
                </a:solidFill>
                <a:latin typeface="Aptos"/>
              </a:rPr>
              <a:t>?</a:t>
            </a:r>
          </a:p>
        </p:txBody>
      </p:sp>
      <p:sp>
        <p:nvSpPr>
          <p:cNvPr id="36" name="Rounded Rectangle 35"/>
          <p:cNvSpPr/>
          <p:nvPr/>
        </p:nvSpPr>
        <p:spPr>
          <a:xfrm>
            <a:off x="4617720" y="4160520"/>
            <a:ext cx="2926080" cy="10515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4617720" y="4160520"/>
            <a:ext cx="64008" cy="105156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4846320" y="4343400"/>
            <a:ext cx="2514600" cy="347472"/>
          </a:xfrm>
          <a:prstGeom prst="rect">
            <a:avLst/>
          </a:prstGeom>
          <a:noFill/>
        </p:spPr>
        <p:txBody>
          <a:bodyPr wrap="square" lIns="0" rIns="0">
            <a:spAutoFit/>
          </a:bodyPr>
          <a:lstStyle/>
          <a:p>
            <a:pPr algn="l"/>
            <a:r>
              <a:rPr sz="1500" b="1">
                <a:solidFill>
                  <a:srgbClr val="202A34"/>
                </a:solidFill>
                <a:latin typeface="Aptos"/>
              </a:rPr>
              <a:t>Çalışma biçimi</a:t>
            </a:r>
          </a:p>
        </p:txBody>
      </p:sp>
      <p:sp>
        <p:nvSpPr>
          <p:cNvPr id="39" name="TextBox 38"/>
          <p:cNvSpPr txBox="1"/>
          <p:nvPr/>
        </p:nvSpPr>
        <p:spPr>
          <a:xfrm>
            <a:off x="4846320" y="4818888"/>
            <a:ext cx="2487168" cy="265175"/>
          </a:xfrm>
          <a:prstGeom prst="rect">
            <a:avLst/>
          </a:prstGeom>
          <a:noFill/>
        </p:spPr>
        <p:txBody>
          <a:bodyPr wrap="square" lIns="0" rIns="0">
            <a:spAutoFit/>
          </a:bodyPr>
          <a:lstStyle/>
          <a:p>
            <a:pPr algn="l"/>
            <a:r>
              <a:rPr sz="1070" b="0">
                <a:solidFill>
                  <a:srgbClr val="687480"/>
                </a:solidFill>
                <a:latin typeface="Aptos"/>
              </a:rPr>
              <a:t>Ekipler, görev paylaşımı, toplantılar</a:t>
            </a:r>
          </a:p>
        </p:txBody>
      </p:sp>
      <p:sp>
        <p:nvSpPr>
          <p:cNvPr id="40" name="Rounded Rectangle 39"/>
          <p:cNvSpPr/>
          <p:nvPr/>
        </p:nvSpPr>
        <p:spPr>
          <a:xfrm>
            <a:off x="8092440" y="4160520"/>
            <a:ext cx="2926080" cy="1051560"/>
          </a:xfrm>
          <a:prstGeom prst="roundRect">
            <a:avLst/>
          </a:prstGeom>
          <a:solidFill>
            <a:srgbClr val="FFFFFF"/>
          </a:solidFill>
          <a:ln>
            <a:solidFill>
              <a:srgbClr val="E0E6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8092440" y="4160520"/>
            <a:ext cx="64008" cy="1051560"/>
          </a:xfrm>
          <a:prstGeom prst="rect">
            <a:avLst/>
          </a:prstGeom>
          <a:solidFill>
            <a:srgbClr val="E2B9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8321040" y="4343400"/>
            <a:ext cx="2514600" cy="347472"/>
          </a:xfrm>
          <a:prstGeom prst="rect">
            <a:avLst/>
          </a:prstGeom>
          <a:noFill/>
        </p:spPr>
        <p:txBody>
          <a:bodyPr wrap="square" lIns="0" rIns="0">
            <a:spAutoFit/>
          </a:bodyPr>
          <a:lstStyle/>
          <a:p>
            <a:pPr algn="l"/>
            <a:r>
              <a:rPr sz="1500" b="1">
                <a:solidFill>
                  <a:srgbClr val="202A34"/>
                </a:solidFill>
                <a:latin typeface="Aptos"/>
              </a:rPr>
              <a:t>İletişim</a:t>
            </a:r>
          </a:p>
        </p:txBody>
      </p:sp>
      <p:sp>
        <p:nvSpPr>
          <p:cNvPr id="43" name="TextBox 42"/>
          <p:cNvSpPr txBox="1"/>
          <p:nvPr/>
        </p:nvSpPr>
        <p:spPr>
          <a:xfrm>
            <a:off x="8321040" y="4818888"/>
            <a:ext cx="2487168" cy="265175"/>
          </a:xfrm>
          <a:prstGeom prst="rect">
            <a:avLst/>
          </a:prstGeom>
          <a:noFill/>
        </p:spPr>
        <p:txBody>
          <a:bodyPr wrap="square" lIns="0" rIns="0">
            <a:spAutoFit/>
          </a:bodyPr>
          <a:lstStyle/>
          <a:p>
            <a:pPr algn="l"/>
            <a:r>
              <a:rPr sz="1070" b="0">
                <a:solidFill>
                  <a:srgbClr val="687480"/>
                </a:solidFill>
                <a:latin typeface="Aptos"/>
              </a:rPr>
              <a:t>Instagram · e-posta · QR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19</a:t>
            </a:r>
          </a:p>
        </p:txBody>
      </p:sp>
      <p:sp>
        <p:nvSpPr>
          <p:cNvPr id="50" name="TextBox 5"/>
          <p:cNvSpPr txBox="1"/>
          <p:nvPr/>
        </p:nvSpPr>
        <p:spPr>
          <a:xfrm>
            <a:off x="658368" y="658368"/>
            <a:ext cx="10058400" cy="228600"/>
          </a:xfrm>
          <a:prstGeom prst="rect">
            <a:avLst/>
          </a:prstGeom>
          <a:noFill/>
        </p:spPr>
        <p:txBody>
          <a:bodyPr wrap="square" lIns="0" rIns="0">
            <a:spAutoFit/>
          </a:bodyPr>
          <a:lstStyle/>
          <a:p>
            <a:pPr algn="l"/>
            <a:r>
              <a:rPr sz="1000" b="1" dirty="0">
                <a:solidFill>
                  <a:srgbClr val="143460"/>
                </a:solidFill>
                <a:latin typeface="Aptos"/>
              </a:rPr>
              <a:t>PDR TOPLULUĞU</a:t>
            </a:r>
          </a:p>
        </p:txBody>
      </p:sp>
      <p:sp>
        <p:nvSpPr>
          <p:cNvPr id="51" name="TextBox 6"/>
          <p:cNvSpPr txBox="1"/>
          <p:nvPr/>
        </p:nvSpPr>
        <p:spPr>
          <a:xfrm>
            <a:off x="658368" y="960120"/>
            <a:ext cx="10698480" cy="523220"/>
          </a:xfrm>
          <a:prstGeom prst="rect">
            <a:avLst/>
          </a:prstGeom>
          <a:noFill/>
        </p:spPr>
        <p:txBody>
          <a:bodyPr wrap="square" lIns="0" rIns="0">
            <a:spAutoFit/>
          </a:bodyPr>
          <a:lstStyle/>
          <a:p>
            <a:pPr algn="l"/>
            <a:r>
              <a:rPr lang="tr-TR" sz="2800" b="1" dirty="0" smtClean="0">
                <a:solidFill>
                  <a:srgbClr val="202A34"/>
                </a:solidFill>
                <a:latin typeface="Aptos"/>
              </a:rPr>
              <a:t>Etkinliklerden Kareler</a:t>
            </a:r>
            <a:endParaRPr sz="2800" b="1" dirty="0">
              <a:solidFill>
                <a:srgbClr val="202A34"/>
              </a:solidFill>
              <a:latin typeface="Aptos"/>
            </a:endParaRPr>
          </a:p>
        </p:txBody>
      </p:sp>
      <p:sp>
        <p:nvSpPr>
          <p:cNvPr id="53" name="Rounded Rectangle 8"/>
          <p:cNvSpPr/>
          <p:nvPr/>
        </p:nvSpPr>
        <p:spPr>
          <a:xfrm>
            <a:off x="685800" y="1691640"/>
            <a:ext cx="2331720" cy="1417320"/>
          </a:xfrm>
          <a:prstGeom prst="roundRect">
            <a:avLst/>
          </a:prstGeom>
          <a:solidFill>
            <a:srgbClr val="F7FAFC"/>
          </a:solidFill>
          <a:ln w="15240">
            <a:solidFill>
              <a:srgbClr val="45B9C4"/>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697887"/>
                </a:solidFill>
                <a:latin typeface="Aptos"/>
              </a:rPr>
              <a:t>ETKİNLİK FOTOĞRAFI</a:t>
            </a:r>
          </a:p>
        </p:txBody>
      </p:sp>
      <p:sp>
        <p:nvSpPr>
          <p:cNvPr id="54" name="Rounded Rectangle 9"/>
          <p:cNvSpPr/>
          <p:nvPr/>
        </p:nvSpPr>
        <p:spPr>
          <a:xfrm>
            <a:off x="3154680" y="1691640"/>
            <a:ext cx="2331720" cy="1417320"/>
          </a:xfrm>
          <a:prstGeom prst="roundRect">
            <a:avLst/>
          </a:prstGeom>
          <a:solidFill>
            <a:srgbClr val="F7FAFC"/>
          </a:solidFill>
          <a:ln w="15240">
            <a:solidFill>
              <a:srgbClr val="45B9C4"/>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697887"/>
                </a:solidFill>
                <a:latin typeface="Aptos"/>
              </a:rPr>
              <a:t>ETKİNLİK FOTOĞRAFI</a:t>
            </a:r>
          </a:p>
        </p:txBody>
      </p:sp>
      <p:sp>
        <p:nvSpPr>
          <p:cNvPr id="55" name="Rounded Rectangle 10"/>
          <p:cNvSpPr/>
          <p:nvPr/>
        </p:nvSpPr>
        <p:spPr>
          <a:xfrm>
            <a:off x="685800" y="3273552"/>
            <a:ext cx="4800600" cy="1508760"/>
          </a:xfrm>
          <a:prstGeom prst="roundRect">
            <a:avLst/>
          </a:prstGeom>
          <a:solidFill>
            <a:srgbClr val="F7FAFC"/>
          </a:solidFill>
          <a:ln w="15240">
            <a:solidFill>
              <a:srgbClr val="45B9C4"/>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697887"/>
                </a:solidFill>
                <a:latin typeface="Aptos"/>
              </a:rPr>
              <a:t>ETKİNLİK FOTOĞRAFI</a:t>
            </a:r>
          </a:p>
        </p:txBody>
      </p:sp>
      <p:sp>
        <p:nvSpPr>
          <p:cNvPr id="56" name="Rounded Rectangle 11"/>
          <p:cNvSpPr/>
          <p:nvPr/>
        </p:nvSpPr>
        <p:spPr>
          <a:xfrm>
            <a:off x="5806440" y="1298448"/>
            <a:ext cx="6208776" cy="5120640"/>
          </a:xfrm>
          <a:prstGeom prst="roundRect">
            <a:avLst/>
          </a:prstGeom>
          <a:solidFill>
            <a:srgbClr val="EBF8F9"/>
          </a:solidFill>
          <a:ln>
            <a:solidFill>
              <a:srgbClr val="D2E6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12"/>
          <p:cNvSpPr txBox="1"/>
          <p:nvPr/>
        </p:nvSpPr>
        <p:spPr>
          <a:xfrm>
            <a:off x="6126480" y="1600200"/>
            <a:ext cx="4526280" cy="411480"/>
          </a:xfrm>
          <a:prstGeom prst="rect">
            <a:avLst/>
          </a:prstGeom>
          <a:noFill/>
        </p:spPr>
        <p:txBody>
          <a:bodyPr wrap="square" anchor="ctr">
            <a:spAutoFit/>
          </a:bodyPr>
          <a:lstStyle/>
          <a:p>
            <a:pPr algn="l"/>
            <a:r>
              <a:rPr sz="1700" b="1">
                <a:solidFill>
                  <a:srgbClr val="173B66"/>
                </a:solidFill>
                <a:latin typeface="Aptos"/>
              </a:rPr>
              <a:t>Topluluğa nasıl katılabilirim?</a:t>
            </a:r>
          </a:p>
        </p:txBody>
      </p:sp>
      <p:sp>
        <p:nvSpPr>
          <p:cNvPr id="58" name="TextBox 13"/>
          <p:cNvSpPr txBox="1"/>
          <p:nvPr/>
        </p:nvSpPr>
        <p:spPr>
          <a:xfrm>
            <a:off x="6126480" y="2353240"/>
            <a:ext cx="5486400" cy="276999"/>
          </a:xfrm>
          <a:prstGeom prst="rect">
            <a:avLst/>
          </a:prstGeom>
          <a:noFill/>
        </p:spPr>
        <p:txBody>
          <a:bodyPr wrap="square" anchor="ctr">
            <a:spAutoFit/>
          </a:bodyPr>
          <a:lstStyle/>
          <a:p>
            <a:pPr algn="l"/>
            <a:r>
              <a:rPr sz="1200" b="0" dirty="0" err="1">
                <a:solidFill>
                  <a:srgbClr val="1C2B3A"/>
                </a:solidFill>
                <a:latin typeface="Aptos"/>
              </a:rPr>
              <a:t>Dönem</a:t>
            </a:r>
            <a:r>
              <a:rPr sz="1200" b="0" dirty="0">
                <a:solidFill>
                  <a:srgbClr val="1C2B3A"/>
                </a:solidFill>
                <a:latin typeface="Aptos"/>
              </a:rPr>
              <a:t> </a:t>
            </a:r>
            <a:r>
              <a:rPr sz="1200" b="0" dirty="0" err="1">
                <a:solidFill>
                  <a:srgbClr val="1C2B3A"/>
                </a:solidFill>
                <a:latin typeface="Aptos"/>
              </a:rPr>
              <a:t>içinde</a:t>
            </a:r>
            <a:r>
              <a:rPr sz="1200" b="0" dirty="0">
                <a:solidFill>
                  <a:srgbClr val="1C2B3A"/>
                </a:solidFill>
                <a:latin typeface="Aptos"/>
              </a:rPr>
              <a:t> </a:t>
            </a:r>
            <a:r>
              <a:rPr sz="1200" b="0" dirty="0" err="1">
                <a:solidFill>
                  <a:srgbClr val="1C2B3A"/>
                </a:solidFill>
                <a:latin typeface="Aptos"/>
              </a:rPr>
              <a:t>paylaşılacak</a:t>
            </a:r>
            <a:r>
              <a:rPr sz="1200" b="0" dirty="0">
                <a:solidFill>
                  <a:srgbClr val="1C2B3A"/>
                </a:solidFill>
                <a:latin typeface="Aptos"/>
              </a:rPr>
              <a:t> </a:t>
            </a:r>
            <a:r>
              <a:rPr sz="1200" b="0" dirty="0" err="1">
                <a:solidFill>
                  <a:srgbClr val="1C2B3A"/>
                </a:solidFill>
                <a:latin typeface="Aptos"/>
              </a:rPr>
              <a:t>üyelik</a:t>
            </a:r>
            <a:r>
              <a:rPr sz="1200" b="0" dirty="0">
                <a:solidFill>
                  <a:srgbClr val="1C2B3A"/>
                </a:solidFill>
                <a:latin typeface="Aptos"/>
              </a:rPr>
              <a:t> </a:t>
            </a:r>
            <a:r>
              <a:rPr sz="1200" b="0" dirty="0" err="1">
                <a:solidFill>
                  <a:srgbClr val="1C2B3A"/>
                </a:solidFill>
                <a:latin typeface="Aptos"/>
              </a:rPr>
              <a:t>ve</a:t>
            </a:r>
            <a:r>
              <a:rPr sz="1200" b="0" dirty="0">
                <a:solidFill>
                  <a:srgbClr val="1C2B3A"/>
                </a:solidFill>
                <a:latin typeface="Aptos"/>
              </a:rPr>
              <a:t> </a:t>
            </a:r>
            <a:r>
              <a:rPr sz="1200" b="0" dirty="0" err="1">
                <a:solidFill>
                  <a:srgbClr val="1C2B3A"/>
                </a:solidFill>
                <a:latin typeface="Aptos"/>
              </a:rPr>
              <a:t>ekip</a:t>
            </a:r>
            <a:r>
              <a:rPr sz="1200" b="0" dirty="0">
                <a:solidFill>
                  <a:srgbClr val="1C2B3A"/>
                </a:solidFill>
                <a:latin typeface="Aptos"/>
              </a:rPr>
              <a:t> </a:t>
            </a:r>
            <a:r>
              <a:rPr sz="1200" b="0" dirty="0" err="1">
                <a:solidFill>
                  <a:srgbClr val="1C2B3A"/>
                </a:solidFill>
                <a:latin typeface="Aptos"/>
              </a:rPr>
              <a:t>başvurularını</a:t>
            </a:r>
            <a:r>
              <a:rPr sz="1200" b="0" dirty="0">
                <a:solidFill>
                  <a:srgbClr val="1C2B3A"/>
                </a:solidFill>
                <a:latin typeface="Aptos"/>
              </a:rPr>
              <a:t> </a:t>
            </a:r>
            <a:r>
              <a:rPr sz="1200" b="0" dirty="0" err="1">
                <a:solidFill>
                  <a:srgbClr val="1C2B3A"/>
                </a:solidFill>
                <a:latin typeface="Aptos"/>
              </a:rPr>
              <a:t>takip</a:t>
            </a:r>
            <a:r>
              <a:rPr sz="1200" b="0" dirty="0">
                <a:solidFill>
                  <a:srgbClr val="1C2B3A"/>
                </a:solidFill>
                <a:latin typeface="Aptos"/>
              </a:rPr>
              <a:t> </a:t>
            </a:r>
            <a:r>
              <a:rPr sz="1200" b="0" dirty="0" err="1">
                <a:solidFill>
                  <a:srgbClr val="1C2B3A"/>
                </a:solidFill>
                <a:latin typeface="Aptos"/>
              </a:rPr>
              <a:t>edebilirsin</a:t>
            </a:r>
            <a:r>
              <a:rPr sz="1200" b="0" dirty="0">
                <a:solidFill>
                  <a:srgbClr val="1C2B3A"/>
                </a:solidFill>
                <a:latin typeface="Aptos"/>
              </a:rPr>
              <a:t>.</a:t>
            </a:r>
          </a:p>
        </p:txBody>
      </p:sp>
      <p:sp>
        <p:nvSpPr>
          <p:cNvPr id="59" name="Oval 58"/>
          <p:cNvSpPr/>
          <p:nvPr/>
        </p:nvSpPr>
        <p:spPr>
          <a:xfrm>
            <a:off x="6144767" y="2880360"/>
            <a:ext cx="448979" cy="384048"/>
          </a:xfrm>
          <a:prstGeom prst="ellipse">
            <a:avLst/>
          </a:prstGeom>
          <a:solidFill>
            <a:srgbClr val="45B9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800" b="1" dirty="0">
                <a:solidFill>
                  <a:srgbClr val="FFFFFF"/>
                </a:solidFill>
                <a:latin typeface="Aptos"/>
              </a:rPr>
              <a:t>01</a:t>
            </a:r>
          </a:p>
        </p:txBody>
      </p:sp>
      <p:sp>
        <p:nvSpPr>
          <p:cNvPr id="60" name="TextBox 15"/>
          <p:cNvSpPr txBox="1"/>
          <p:nvPr/>
        </p:nvSpPr>
        <p:spPr>
          <a:xfrm>
            <a:off x="6675120" y="2862072"/>
            <a:ext cx="3794760" cy="438912"/>
          </a:xfrm>
          <a:prstGeom prst="rect">
            <a:avLst/>
          </a:prstGeom>
          <a:noFill/>
        </p:spPr>
        <p:txBody>
          <a:bodyPr wrap="square" anchor="ctr">
            <a:spAutoFit/>
          </a:bodyPr>
          <a:lstStyle/>
          <a:p>
            <a:pPr algn="l"/>
            <a:r>
              <a:rPr sz="1100" b="1">
                <a:solidFill>
                  <a:srgbClr val="1C2B3A"/>
                </a:solidFill>
                <a:latin typeface="Aptos"/>
              </a:rPr>
              <a:t>Duyuruları takip et</a:t>
            </a:r>
          </a:p>
        </p:txBody>
      </p:sp>
      <p:sp>
        <p:nvSpPr>
          <p:cNvPr id="61" name="Oval 60"/>
          <p:cNvSpPr/>
          <p:nvPr/>
        </p:nvSpPr>
        <p:spPr>
          <a:xfrm>
            <a:off x="6144768" y="3538728"/>
            <a:ext cx="448978" cy="384048"/>
          </a:xfrm>
          <a:prstGeom prst="ellipse">
            <a:avLst/>
          </a:prstGeom>
          <a:solidFill>
            <a:srgbClr val="45B9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800" b="1" dirty="0">
                <a:solidFill>
                  <a:srgbClr val="FFFFFF"/>
                </a:solidFill>
                <a:latin typeface="Aptos"/>
              </a:rPr>
              <a:t>02</a:t>
            </a:r>
          </a:p>
        </p:txBody>
      </p:sp>
      <p:sp>
        <p:nvSpPr>
          <p:cNvPr id="62" name="TextBox 17"/>
          <p:cNvSpPr txBox="1"/>
          <p:nvPr/>
        </p:nvSpPr>
        <p:spPr>
          <a:xfrm>
            <a:off x="6675120" y="3520440"/>
            <a:ext cx="3794760" cy="438912"/>
          </a:xfrm>
          <a:prstGeom prst="rect">
            <a:avLst/>
          </a:prstGeom>
          <a:noFill/>
        </p:spPr>
        <p:txBody>
          <a:bodyPr wrap="square" anchor="ctr">
            <a:spAutoFit/>
          </a:bodyPr>
          <a:lstStyle/>
          <a:p>
            <a:pPr algn="l"/>
            <a:r>
              <a:rPr sz="1100" b="1">
                <a:solidFill>
                  <a:srgbClr val="1C2B3A"/>
                </a:solidFill>
                <a:latin typeface="Aptos"/>
              </a:rPr>
              <a:t>Üyelik / ekip başvurusunu gör</a:t>
            </a:r>
          </a:p>
        </p:txBody>
      </p:sp>
      <p:sp>
        <p:nvSpPr>
          <p:cNvPr id="63" name="Oval 62"/>
          <p:cNvSpPr/>
          <p:nvPr/>
        </p:nvSpPr>
        <p:spPr>
          <a:xfrm>
            <a:off x="6144768" y="4197096"/>
            <a:ext cx="448978" cy="384048"/>
          </a:xfrm>
          <a:prstGeom prst="ellipse">
            <a:avLst/>
          </a:prstGeom>
          <a:solidFill>
            <a:srgbClr val="45B9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800" b="1">
                <a:solidFill>
                  <a:srgbClr val="FFFFFF"/>
                </a:solidFill>
                <a:latin typeface="Aptos"/>
              </a:rPr>
              <a:t>03</a:t>
            </a:r>
          </a:p>
        </p:txBody>
      </p:sp>
      <p:sp>
        <p:nvSpPr>
          <p:cNvPr id="64" name="TextBox 19"/>
          <p:cNvSpPr txBox="1"/>
          <p:nvPr/>
        </p:nvSpPr>
        <p:spPr>
          <a:xfrm>
            <a:off x="6675120" y="4178808"/>
            <a:ext cx="3794760" cy="438912"/>
          </a:xfrm>
          <a:prstGeom prst="rect">
            <a:avLst/>
          </a:prstGeom>
          <a:noFill/>
        </p:spPr>
        <p:txBody>
          <a:bodyPr wrap="square" anchor="ctr">
            <a:spAutoFit/>
          </a:bodyPr>
          <a:lstStyle/>
          <a:p>
            <a:pPr algn="l"/>
            <a:r>
              <a:rPr sz="1100" b="1" dirty="0" err="1">
                <a:solidFill>
                  <a:srgbClr val="1C2B3A"/>
                </a:solidFill>
                <a:latin typeface="Aptos"/>
              </a:rPr>
              <a:t>Topluluk</a:t>
            </a:r>
            <a:r>
              <a:rPr sz="1100" b="1" dirty="0">
                <a:solidFill>
                  <a:srgbClr val="1C2B3A"/>
                </a:solidFill>
                <a:latin typeface="Aptos"/>
              </a:rPr>
              <a:t> </a:t>
            </a:r>
            <a:r>
              <a:rPr sz="1100" b="1" dirty="0" err="1">
                <a:solidFill>
                  <a:srgbClr val="1C2B3A"/>
                </a:solidFill>
                <a:latin typeface="Aptos"/>
              </a:rPr>
              <a:t>çalışmalarına</a:t>
            </a:r>
            <a:r>
              <a:rPr sz="1100" b="1" dirty="0">
                <a:solidFill>
                  <a:srgbClr val="1C2B3A"/>
                </a:solidFill>
                <a:latin typeface="Aptos"/>
              </a:rPr>
              <a:t> </a:t>
            </a:r>
            <a:r>
              <a:rPr sz="1100" b="1" dirty="0" err="1">
                <a:solidFill>
                  <a:srgbClr val="1C2B3A"/>
                </a:solidFill>
                <a:latin typeface="Aptos"/>
              </a:rPr>
              <a:t>katıl</a:t>
            </a:r>
            <a:endParaRPr sz="1100" b="1" dirty="0">
              <a:solidFill>
                <a:srgbClr val="1C2B3A"/>
              </a:solidFill>
              <a:latin typeface="Aptos"/>
            </a:endParaRPr>
          </a:p>
        </p:txBody>
      </p:sp>
      <p:sp>
        <p:nvSpPr>
          <p:cNvPr id="65" name="TextBox 20"/>
          <p:cNvSpPr txBox="1"/>
          <p:nvPr/>
        </p:nvSpPr>
        <p:spPr>
          <a:xfrm>
            <a:off x="6126480" y="4983480"/>
            <a:ext cx="1828800" cy="292608"/>
          </a:xfrm>
          <a:prstGeom prst="rect">
            <a:avLst/>
          </a:prstGeom>
          <a:noFill/>
        </p:spPr>
        <p:txBody>
          <a:bodyPr wrap="square" anchor="ctr">
            <a:spAutoFit/>
          </a:bodyPr>
          <a:lstStyle/>
          <a:p>
            <a:pPr algn="l"/>
            <a:r>
              <a:rPr sz="1200" b="1">
                <a:solidFill>
                  <a:srgbClr val="173B66"/>
                </a:solidFill>
                <a:latin typeface="Aptos"/>
              </a:rPr>
              <a:t>Sosyal medya</a:t>
            </a:r>
          </a:p>
        </p:txBody>
      </p:sp>
      <p:sp>
        <p:nvSpPr>
          <p:cNvPr id="66" name="TextBox 21"/>
          <p:cNvSpPr txBox="1"/>
          <p:nvPr/>
        </p:nvSpPr>
        <p:spPr>
          <a:xfrm>
            <a:off x="6126480" y="5303520"/>
            <a:ext cx="3291840" cy="365760"/>
          </a:xfrm>
          <a:prstGeom prst="rect">
            <a:avLst/>
          </a:prstGeom>
          <a:noFill/>
        </p:spPr>
        <p:txBody>
          <a:bodyPr wrap="square" anchor="ctr">
            <a:spAutoFit/>
          </a:bodyPr>
          <a:lstStyle/>
          <a:p>
            <a:pPr algn="l"/>
            <a:r>
              <a:rPr sz="1200" b="1">
                <a:solidFill>
                  <a:srgbClr val="1C2B3A"/>
                </a:solidFill>
                <a:latin typeface="Aptos"/>
              </a:rPr>
              <a:t>Instagram  @uludagpedere</a:t>
            </a:r>
          </a:p>
        </p:txBody>
      </p:sp>
      <p:sp>
        <p:nvSpPr>
          <p:cNvPr id="70" name="Rounded Rectangle 8"/>
          <p:cNvSpPr/>
          <p:nvPr/>
        </p:nvSpPr>
        <p:spPr>
          <a:xfrm>
            <a:off x="658368" y="4899172"/>
            <a:ext cx="2331720" cy="1417320"/>
          </a:xfrm>
          <a:prstGeom prst="roundRect">
            <a:avLst/>
          </a:prstGeom>
          <a:solidFill>
            <a:srgbClr val="F7FAFC"/>
          </a:solidFill>
          <a:ln w="15240">
            <a:solidFill>
              <a:srgbClr val="45B9C4"/>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697887"/>
                </a:solidFill>
                <a:latin typeface="Aptos"/>
              </a:rPr>
              <a:t>ETKİNLİK FOTOĞRAFI</a:t>
            </a:r>
          </a:p>
        </p:txBody>
      </p:sp>
      <p:sp>
        <p:nvSpPr>
          <p:cNvPr id="71" name="Rounded Rectangle 9"/>
          <p:cNvSpPr/>
          <p:nvPr/>
        </p:nvSpPr>
        <p:spPr>
          <a:xfrm>
            <a:off x="3127248" y="4899172"/>
            <a:ext cx="2331720" cy="1417320"/>
          </a:xfrm>
          <a:prstGeom prst="roundRect">
            <a:avLst/>
          </a:prstGeom>
          <a:solidFill>
            <a:srgbClr val="F7FAFC"/>
          </a:solidFill>
          <a:ln w="15240">
            <a:solidFill>
              <a:srgbClr val="45B9C4"/>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697887"/>
                </a:solidFill>
                <a:latin typeface="Aptos"/>
              </a:rPr>
              <a:t>ETKİNLİK FOTOĞRAFI</a:t>
            </a:r>
          </a:p>
        </p:txBody>
      </p:sp>
      <p:pic>
        <p:nvPicPr>
          <p:cNvPr id="5122" name="Picture 2" descr="https://karekodyap.com/qr/465esb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1487" y="4710969"/>
            <a:ext cx="1025970" cy="1025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322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1434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46888"/>
            <a:ext cx="914400" cy="274320"/>
          </a:xfrm>
          <a:prstGeom prst="rect">
            <a:avLst/>
          </a:prstGeom>
          <a:noFill/>
        </p:spPr>
        <p:txBody>
          <a:bodyPr wrap="square" lIns="0" rIns="0">
            <a:spAutoFit/>
          </a:bodyPr>
          <a:lstStyle/>
          <a:p>
            <a:pPr algn="l"/>
            <a:r>
              <a:rPr sz="1800" b="1">
                <a:solidFill>
                  <a:srgbClr val="FFFFFF"/>
                </a:solidFill>
                <a:latin typeface="Aptos"/>
              </a:rPr>
              <a:t>BUÜ</a:t>
            </a:r>
          </a:p>
        </p:txBody>
      </p:sp>
      <p:sp>
        <p:nvSpPr>
          <p:cNvPr id="4" name="Oval 3"/>
          <p:cNvSpPr/>
          <p:nvPr/>
        </p:nvSpPr>
        <p:spPr>
          <a:xfrm>
            <a:off x="1307592" y="283464"/>
            <a:ext cx="109728" cy="109728"/>
          </a:xfrm>
          <a:prstGeom prst="ellipse">
            <a:avLst/>
          </a:prstGeom>
          <a:solidFill>
            <a:srgbClr val="56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09960" y="6419088"/>
            <a:ext cx="502920" cy="201168"/>
          </a:xfrm>
          <a:prstGeom prst="rect">
            <a:avLst/>
          </a:prstGeom>
          <a:noFill/>
        </p:spPr>
        <p:txBody>
          <a:bodyPr wrap="square" lIns="0" rIns="0">
            <a:spAutoFit/>
          </a:bodyPr>
          <a:lstStyle/>
          <a:p>
            <a:r>
              <a:rPr sz="1000">
                <a:solidFill>
                  <a:srgbClr val="5D6C7C"/>
                </a:solidFill>
                <a:latin typeface="Aptos"/>
              </a:rPr>
              <a:t>20</a:t>
            </a:r>
          </a:p>
        </p:txBody>
      </p:sp>
      <p:sp>
        <p:nvSpPr>
          <p:cNvPr id="6" name="TextBox 5"/>
          <p:cNvSpPr txBox="1"/>
          <p:nvPr/>
        </p:nvSpPr>
        <p:spPr>
          <a:xfrm>
            <a:off x="731520" y="1737360"/>
            <a:ext cx="8961120" cy="640080"/>
          </a:xfrm>
          <a:prstGeom prst="rect">
            <a:avLst/>
          </a:prstGeom>
          <a:noFill/>
        </p:spPr>
        <p:txBody>
          <a:bodyPr wrap="square" lIns="0" rIns="0">
            <a:spAutoFit/>
          </a:bodyPr>
          <a:lstStyle/>
          <a:p>
            <a:pPr algn="l"/>
            <a:r>
              <a:rPr sz="3400" b="1" dirty="0" err="1">
                <a:solidFill>
                  <a:srgbClr val="FFFFFF"/>
                </a:solidFill>
                <a:latin typeface="Aptos"/>
              </a:rPr>
              <a:t>PDR'ye</a:t>
            </a:r>
            <a:r>
              <a:rPr sz="3400" b="1" dirty="0">
                <a:solidFill>
                  <a:srgbClr val="FFFFFF"/>
                </a:solidFill>
                <a:latin typeface="Aptos"/>
              </a:rPr>
              <a:t> </a:t>
            </a:r>
            <a:r>
              <a:rPr lang="tr-TR" sz="3400" b="1" dirty="0" smtClean="0">
                <a:solidFill>
                  <a:srgbClr val="FFFFFF"/>
                </a:solidFill>
                <a:latin typeface="Aptos"/>
              </a:rPr>
              <a:t>ve aramıza </a:t>
            </a:r>
            <a:r>
              <a:rPr sz="3400" b="1" dirty="0" err="1" smtClean="0">
                <a:solidFill>
                  <a:srgbClr val="FFFFFF"/>
                </a:solidFill>
                <a:latin typeface="Aptos"/>
              </a:rPr>
              <a:t>hoş</a:t>
            </a:r>
            <a:r>
              <a:rPr sz="3400" b="1" dirty="0" smtClean="0">
                <a:solidFill>
                  <a:srgbClr val="FFFFFF"/>
                </a:solidFill>
                <a:latin typeface="Aptos"/>
              </a:rPr>
              <a:t> </a:t>
            </a:r>
            <a:r>
              <a:rPr sz="3400" b="1" dirty="0" err="1">
                <a:solidFill>
                  <a:srgbClr val="FFFFFF"/>
                </a:solidFill>
                <a:latin typeface="Aptos"/>
              </a:rPr>
              <a:t>geldiniz</a:t>
            </a:r>
            <a:r>
              <a:rPr sz="3400" b="1" dirty="0">
                <a:solidFill>
                  <a:srgbClr val="FFFFFF"/>
                </a:solidFill>
                <a:latin typeface="Aptos"/>
              </a:rPr>
              <a:t>.</a:t>
            </a:r>
          </a:p>
        </p:txBody>
      </p:sp>
      <p:sp>
        <p:nvSpPr>
          <p:cNvPr id="9" name="TextBox 8"/>
          <p:cNvSpPr txBox="1"/>
          <p:nvPr/>
        </p:nvSpPr>
        <p:spPr>
          <a:xfrm>
            <a:off x="749808" y="4754880"/>
            <a:ext cx="3840480" cy="502920"/>
          </a:xfrm>
          <a:prstGeom prst="rect">
            <a:avLst/>
          </a:prstGeom>
          <a:noFill/>
        </p:spPr>
        <p:txBody>
          <a:bodyPr wrap="square" lIns="0" rIns="0">
            <a:spAutoFit/>
          </a:bodyPr>
          <a:lstStyle/>
          <a:p>
            <a:pPr algn="l"/>
            <a:r>
              <a:rPr sz="2400" b="1">
                <a:solidFill>
                  <a:srgbClr val="56BECC"/>
                </a:solidFill>
                <a:latin typeface="Aptos"/>
              </a:rPr>
              <a:t>Sorularınız?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TotalTime>
  <Words>1182</Words>
  <Application>Microsoft Office PowerPoint</Application>
  <PresentationFormat>Geniş ekran</PresentationFormat>
  <Paragraphs>344</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Aptos</vt:lpstr>
      <vt:lpstr>Arial</vt:lpstr>
      <vt:lpstr>Calibri</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BUÜ RPD 1. Sınıf Oryantasyonu 2026–2027 - Taslak v2</dc:title>
  <dc:subject/>
  <dc:creator>Lenovo</dc:creator>
  <cp:keywords/>
  <dc:description>generated using python-pptx</dc:description>
  <cp:lastModifiedBy>Lenovo</cp:lastModifiedBy>
  <cp:revision>14</cp:revision>
  <dcterms:created xsi:type="dcterms:W3CDTF">2013-01-27T09:14:16Z</dcterms:created>
  <dcterms:modified xsi:type="dcterms:W3CDTF">2026-10-07T07:01:22Z</dcterms:modified>
  <cp:category/>
</cp:coreProperties>
</file>